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307" r:id="rId3"/>
    <p:sldId id="308" r:id="rId4"/>
    <p:sldId id="309" r:id="rId5"/>
    <p:sldId id="310" r:id="rId6"/>
    <p:sldId id="328" r:id="rId7"/>
    <p:sldId id="327" r:id="rId8"/>
    <p:sldId id="329" r:id="rId9"/>
    <p:sldId id="330" r:id="rId10"/>
    <p:sldId id="331" r:id="rId11"/>
    <p:sldId id="260" r:id="rId12"/>
    <p:sldId id="315" r:id="rId13"/>
    <p:sldId id="332" r:id="rId14"/>
    <p:sldId id="313" r:id="rId15"/>
    <p:sldId id="314" r:id="rId16"/>
    <p:sldId id="317" r:id="rId17"/>
    <p:sldId id="333" r:id="rId18"/>
    <p:sldId id="316" r:id="rId19"/>
    <p:sldId id="318" r:id="rId20"/>
    <p:sldId id="334" r:id="rId21"/>
    <p:sldId id="319" r:id="rId22"/>
    <p:sldId id="320" r:id="rId23"/>
    <p:sldId id="321" r:id="rId24"/>
    <p:sldId id="322" r:id="rId25"/>
    <p:sldId id="324" r:id="rId26"/>
    <p:sldId id="32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26" r:id="rId4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44"/>
      <p:bold r:id="rId45"/>
      <p:italic r:id="rId46"/>
      <p:boldItalic r:id="rId47"/>
    </p:embeddedFont>
    <p:embeddedFont>
      <p:font typeface="Poppins" pitchFamily="2" charset="0"/>
      <p:regular r:id="rId48"/>
      <p:bold r:id="rId49"/>
      <p:italic r:id="rId50"/>
      <p:boldItalic r:id="rId51"/>
    </p:embeddedFont>
    <p:embeddedFont>
      <p:font typeface="PT Sans" panose="020B0503020203020204" pitchFamily="34" charset="0"/>
      <p:regular r:id="rId52"/>
      <p:bold r:id="rId53"/>
      <p:italic r:id="rId54"/>
      <p:boldItalic r:id="rId55"/>
    </p:embeddedFont>
    <p:embeddedFont>
      <p:font typeface="Roboto Condensed Light" panose="020F0302020204030204" pitchFamily="34" charset="0"/>
      <p:regular r:id="rId56"/>
      <p:italic r:id="rId57"/>
    </p:embeddedFont>
    <p:embeddedFont>
      <p:font typeface="Source Code Pro" panose="020B0509030403020204" pitchFamily="49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5872E3-9E77-4FC0-90B9-8DE4B37B356F}">
  <a:tblStyle styleId="{435872E3-9E77-4FC0-90B9-8DE4B37B35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65"/>
    <p:restoredTop sz="94674"/>
  </p:normalViewPr>
  <p:slideViewPr>
    <p:cSldViewPr snapToGrid="0">
      <p:cViewPr varScale="1">
        <p:scale>
          <a:sx n="125" d="100"/>
          <a:sy n="125" d="100"/>
        </p:scale>
        <p:origin x="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65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423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67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576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71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827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360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99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02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607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03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75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642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74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436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822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986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57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398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91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57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70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683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480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61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437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200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079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91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733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12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122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7120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545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60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837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851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4e6b4d5c31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4e6b4d5c31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07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8" r:id="rId5"/>
    <p:sldLayoutId id="2147483659" r:id="rId6"/>
    <p:sldLayoutId id="2147483661" r:id="rId7"/>
    <p:sldLayoutId id="2147483665" r:id="rId8"/>
    <p:sldLayoutId id="2147483670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duuusha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voropaevfedor2005@mail.ru" TargetMode="External"/><Relationship Id="rId5" Type="http://schemas.openxmlformats.org/officeDocument/2006/relationships/hyperlink" Target="https://vk.com/feduuusha" TargetMode="External"/><Relationship Id="rId4" Type="http://schemas.openxmlformats.org/officeDocument/2006/relationships/hyperlink" Target="https://bit.ly/3A1uf1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55012" y="3270785"/>
            <a:ext cx="4882500" cy="741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Воропаев Фёдор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Автор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2"/>
                </a:solidFill>
              </a:rPr>
              <a:t>Маркетплейс одежды для некрупных компаний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31;p35">
            <a:extLst>
              <a:ext uri="{FF2B5EF4-FFF2-40B4-BE49-F238E27FC236}">
                <a16:creationId xmlns:a16="http://schemas.microsoft.com/office/drawing/2014/main" id="{105F648D-DBC4-AC3A-AB47-558A16FFE075}"/>
              </a:ext>
            </a:extLst>
          </p:cNvPr>
          <p:cNvSpPr txBox="1">
            <a:spLocks/>
          </p:cNvSpPr>
          <p:nvPr/>
        </p:nvSpPr>
        <p:spPr>
          <a:xfrm>
            <a:off x="1055012" y="3918811"/>
            <a:ext cx="4882500" cy="139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2000" dirty="0"/>
              <a:t>Нафиков Искандер</a:t>
            </a:r>
          </a:p>
          <a:p>
            <a:pPr marL="0" indent="0"/>
            <a:r>
              <a:rPr lang="ru-RU" dirty="0"/>
              <a:t>Ментор</a:t>
            </a:r>
          </a:p>
          <a:p>
            <a:pPr marL="0" indent="0"/>
            <a:endParaRPr lang="ru-RU" dirty="0"/>
          </a:p>
          <a:p>
            <a:pPr marL="0" indent="0"/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52"/>
          <p:cNvSpPr txBox="1">
            <a:spLocks noGrp="1"/>
          </p:cNvSpPr>
          <p:nvPr>
            <p:ph type="title"/>
          </p:nvPr>
        </p:nvSpPr>
        <p:spPr>
          <a:xfrm>
            <a:off x="725699" y="91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проекта</a:t>
            </a:r>
            <a:endParaRPr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9CBDF6A-FBF0-9B68-3C88-7BB1D7CB7CD0}"/>
              </a:ext>
            </a:extLst>
          </p:cNvPr>
          <p:cNvGrpSpPr/>
          <p:nvPr/>
        </p:nvGrpSpPr>
        <p:grpSpPr>
          <a:xfrm>
            <a:off x="1295007" y="4064979"/>
            <a:ext cx="1428715" cy="832223"/>
            <a:chOff x="3432306" y="2752371"/>
            <a:chExt cx="1428715" cy="832223"/>
          </a:xfrm>
        </p:grpSpPr>
        <p:pic>
          <p:nvPicPr>
            <p:cNvPr id="5122" name="Picture 2" descr="Picture background">
              <a:extLst>
                <a:ext uri="{FF2B5EF4-FFF2-40B4-BE49-F238E27FC236}">
                  <a16:creationId xmlns:a16="http://schemas.microsoft.com/office/drawing/2014/main" id="{04058216-AE1C-0EF2-65CC-C178DC07F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096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69;p42">
              <a:extLst>
                <a:ext uri="{FF2B5EF4-FFF2-40B4-BE49-F238E27FC236}">
                  <a16:creationId xmlns:a16="http://schemas.microsoft.com/office/drawing/2014/main" id="{C257AD47-9FCF-E471-56B7-A04E718C2C3B}"/>
                </a:ext>
              </a:extLst>
            </p:cNvPr>
            <p:cNvSpPr txBox="1">
              <a:spLocks/>
            </p:cNvSpPr>
            <p:nvPr/>
          </p:nvSpPr>
          <p:spPr>
            <a:xfrm>
              <a:off x="3432306" y="3184492"/>
              <a:ext cx="1428715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catalog-service</a:t>
              </a:r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ACF1D7D-2C89-7380-BF55-B98A00778A70}"/>
              </a:ext>
            </a:extLst>
          </p:cNvPr>
          <p:cNvGrpSpPr/>
          <p:nvPr/>
        </p:nvGrpSpPr>
        <p:grpSpPr>
          <a:xfrm>
            <a:off x="1433899" y="852450"/>
            <a:ext cx="1150932" cy="832224"/>
            <a:chOff x="2240593" y="2752370"/>
            <a:chExt cx="1150932" cy="832224"/>
          </a:xfrm>
        </p:grpSpPr>
        <p:pic>
          <p:nvPicPr>
            <p:cNvPr id="4" name="Picture 2" descr="Picture background">
              <a:extLst>
                <a:ext uri="{FF2B5EF4-FFF2-40B4-BE49-F238E27FC236}">
                  <a16:creationId xmlns:a16="http://schemas.microsoft.com/office/drawing/2014/main" id="{1AC63A1C-219A-5B3B-084F-7F9E75EEE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491" y="2752370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1669;p42">
              <a:extLst>
                <a:ext uri="{FF2B5EF4-FFF2-40B4-BE49-F238E27FC236}">
                  <a16:creationId xmlns:a16="http://schemas.microsoft.com/office/drawing/2014/main" id="{B6CD0BC3-79C5-BA59-9D14-730F465E63D5}"/>
                </a:ext>
              </a:extLst>
            </p:cNvPr>
            <p:cNvSpPr txBox="1">
              <a:spLocks/>
            </p:cNvSpPr>
            <p:nvPr/>
          </p:nvSpPr>
          <p:spPr>
            <a:xfrm>
              <a:off x="2240593" y="3184492"/>
              <a:ext cx="1150932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user-service</a:t>
              </a:r>
              <a:endParaRPr lang="ru-RU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060FFF5-0643-570D-255A-070840000C19}"/>
              </a:ext>
            </a:extLst>
          </p:cNvPr>
          <p:cNvGrpSpPr/>
          <p:nvPr/>
        </p:nvGrpSpPr>
        <p:grpSpPr>
          <a:xfrm>
            <a:off x="4456739" y="3520905"/>
            <a:ext cx="1033576" cy="832223"/>
            <a:chOff x="5109343" y="2752371"/>
            <a:chExt cx="1033576" cy="832223"/>
          </a:xfrm>
        </p:grpSpPr>
        <p:pic>
          <p:nvPicPr>
            <p:cNvPr id="7" name="Picture 2" descr="Picture background">
              <a:extLst>
                <a:ext uri="{FF2B5EF4-FFF2-40B4-BE49-F238E27FC236}">
                  <a16:creationId xmlns:a16="http://schemas.microsoft.com/office/drawing/2014/main" id="{4E67F82F-D3B1-51DC-F6B7-738394DA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563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1669;p42">
              <a:extLst>
                <a:ext uri="{FF2B5EF4-FFF2-40B4-BE49-F238E27FC236}">
                  <a16:creationId xmlns:a16="http://schemas.microsoft.com/office/drawing/2014/main" id="{90C15C9A-0E88-4130-801B-278B27B70B77}"/>
                </a:ext>
              </a:extLst>
            </p:cNvPr>
            <p:cNvSpPr txBox="1">
              <a:spLocks/>
            </p:cNvSpPr>
            <p:nvPr/>
          </p:nvSpPr>
          <p:spPr>
            <a:xfrm>
              <a:off x="5109343" y="3184492"/>
              <a:ext cx="1033576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file-service</a:t>
              </a:r>
              <a:endParaRPr lang="ru-RU" dirty="0"/>
            </a:p>
          </p:txBody>
        </p:sp>
      </p:grpSp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5465A80D-60B1-D209-1C9F-C52FF48F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576580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icture background">
            <a:extLst>
              <a:ext uri="{FF2B5EF4-FFF2-40B4-BE49-F238E27FC236}">
                <a16:creationId xmlns:a16="http://schemas.microsoft.com/office/drawing/2014/main" id="{34E8755A-1560-845B-2605-947AFE14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99" y="3770303"/>
            <a:ext cx="1411564" cy="4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C1C635C-23CE-DAB1-CACD-A5B5337C5B56}"/>
              </a:ext>
            </a:extLst>
          </p:cNvPr>
          <p:cNvGrpSpPr/>
          <p:nvPr/>
        </p:nvGrpSpPr>
        <p:grpSpPr>
          <a:xfrm>
            <a:off x="2914994" y="3870501"/>
            <a:ext cx="482746" cy="671615"/>
            <a:chOff x="3759649" y="862609"/>
            <a:chExt cx="594043" cy="836114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6EBC4F95-92D8-F55E-2CE2-FDC6243D2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798" y="862609"/>
              <a:ext cx="555894" cy="572700"/>
            </a:xfrm>
            <a:prstGeom prst="rect">
              <a:avLst/>
            </a:prstGeom>
          </p:spPr>
        </p:pic>
        <p:pic>
          <p:nvPicPr>
            <p:cNvPr id="36" name="Picture 14" descr="Picture background">
              <a:extLst>
                <a:ext uri="{FF2B5EF4-FFF2-40B4-BE49-F238E27FC236}">
                  <a16:creationId xmlns:a16="http://schemas.microsoft.com/office/drawing/2014/main" id="{FD7C9B1C-85A9-56B8-EA63-59824E0F6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33126" r="85734" b="47705"/>
            <a:stretch/>
          </p:blipFill>
          <p:spPr bwMode="auto">
            <a:xfrm>
              <a:off x="3759649" y="1391439"/>
              <a:ext cx="594041" cy="3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7059CCA-5A99-31B9-EB7D-6887CD27C36F}"/>
              </a:ext>
            </a:extLst>
          </p:cNvPr>
          <p:cNvCxnSpPr>
            <a:cxnSpLocks/>
          </p:cNvCxnSpPr>
          <p:nvPr/>
        </p:nvCxnSpPr>
        <p:spPr>
          <a:xfrm>
            <a:off x="986515" y="974212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36" name="Picture 16" descr="Picture background">
            <a:extLst>
              <a:ext uri="{FF2B5EF4-FFF2-40B4-BE49-F238E27FC236}">
                <a16:creationId xmlns:a16="http://schemas.microsoft.com/office/drawing/2014/main" id="{788DEF63-A5D0-67A9-4DA9-72D73A50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58" y="2556562"/>
            <a:ext cx="1313366" cy="68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Picture background">
            <a:extLst>
              <a:ext uri="{FF2B5EF4-FFF2-40B4-BE49-F238E27FC236}">
                <a16:creationId xmlns:a16="http://schemas.microsoft.com/office/drawing/2014/main" id="{A16E170B-3F24-6745-F495-445F967F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36" y="2532723"/>
            <a:ext cx="773149" cy="7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Picture background">
            <a:extLst>
              <a:ext uri="{FF2B5EF4-FFF2-40B4-BE49-F238E27FC236}">
                <a16:creationId xmlns:a16="http://schemas.microsoft.com/office/drawing/2014/main" id="{426D34B9-C396-41CB-D473-05C08CAC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62" y="2237402"/>
            <a:ext cx="629087" cy="54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62F204D-1ADF-537E-6ECD-A9E0077152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6182" y="1350398"/>
            <a:ext cx="1532632" cy="785964"/>
          </a:xfrm>
          <a:prstGeom prst="rect">
            <a:avLst/>
          </a:prstGeom>
        </p:spPr>
      </p:pic>
      <p:pic>
        <p:nvPicPr>
          <p:cNvPr id="5148" name="Picture 28" descr="Picture background">
            <a:extLst>
              <a:ext uri="{FF2B5EF4-FFF2-40B4-BE49-F238E27FC236}">
                <a16:creationId xmlns:a16="http://schemas.microsoft.com/office/drawing/2014/main" id="{385FB9FD-83C8-E459-A5F1-B0A934C0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93" y="2516058"/>
            <a:ext cx="907724" cy="47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Picture background">
            <a:extLst>
              <a:ext uri="{FF2B5EF4-FFF2-40B4-BE49-F238E27FC236}">
                <a16:creationId xmlns:a16="http://schemas.microsoft.com/office/drawing/2014/main" id="{75EA84FD-6845-0E25-D261-588699C6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4049756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04A09F06-2F0A-358B-25C9-0411CADEF54A}"/>
              </a:ext>
            </a:extLst>
          </p:cNvPr>
          <p:cNvCxnSpPr>
            <a:cxnSpLocks/>
          </p:cNvCxnSpPr>
          <p:nvPr/>
        </p:nvCxnSpPr>
        <p:spPr>
          <a:xfrm>
            <a:off x="986515" y="4472924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5B29424-8E69-EA07-F762-8F7527E3A229}"/>
              </a:ext>
            </a:extLst>
          </p:cNvPr>
          <p:cNvCxnSpPr/>
          <p:nvPr/>
        </p:nvCxnSpPr>
        <p:spPr>
          <a:xfrm flipV="1">
            <a:off x="2007955" y="3063667"/>
            <a:ext cx="0" cy="87777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E46FB730-9125-10AE-8C82-628A0C7C377E}"/>
              </a:ext>
            </a:extLst>
          </p:cNvPr>
          <p:cNvCxnSpPr/>
          <p:nvPr/>
        </p:nvCxnSpPr>
        <p:spPr>
          <a:xfrm flipV="1">
            <a:off x="2007955" y="1678787"/>
            <a:ext cx="0" cy="87777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260DC6B3-579E-199C-70FE-80AF4E05A62B}"/>
              </a:ext>
            </a:extLst>
          </p:cNvPr>
          <p:cNvGrpSpPr/>
          <p:nvPr/>
        </p:nvGrpSpPr>
        <p:grpSpPr>
          <a:xfrm>
            <a:off x="2914992" y="1342979"/>
            <a:ext cx="482746" cy="671615"/>
            <a:chOff x="3759649" y="862609"/>
            <a:chExt cx="594043" cy="836114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DD92E0E3-B1C0-A658-BA06-B500DFDFE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798" y="862609"/>
              <a:ext cx="555894" cy="572700"/>
            </a:xfrm>
            <a:prstGeom prst="rect">
              <a:avLst/>
            </a:prstGeom>
          </p:spPr>
        </p:pic>
        <p:pic>
          <p:nvPicPr>
            <p:cNvPr id="58" name="Picture 14" descr="Picture background">
              <a:extLst>
                <a:ext uri="{FF2B5EF4-FFF2-40B4-BE49-F238E27FC236}">
                  <a16:creationId xmlns:a16="http://schemas.microsoft.com/office/drawing/2014/main" id="{6616ED60-F134-87DE-6C4D-B6FD5D45C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33126" r="85734" b="47705"/>
            <a:stretch/>
          </p:blipFill>
          <p:spPr bwMode="auto">
            <a:xfrm>
              <a:off x="3759649" y="1391439"/>
              <a:ext cx="594041" cy="3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0" name="Соединительная линия уступом 59">
            <a:extLst>
              <a:ext uri="{FF2B5EF4-FFF2-40B4-BE49-F238E27FC236}">
                <a16:creationId xmlns:a16="http://schemas.microsoft.com/office/drawing/2014/main" id="{30D5A032-10D6-412C-34C1-8215E4FEA6EA}"/>
              </a:ext>
            </a:extLst>
          </p:cNvPr>
          <p:cNvCxnSpPr>
            <a:cxnSpLocks/>
            <a:stCxn id="6" idx="1"/>
            <a:endCxn id="5122" idx="1"/>
          </p:cNvCxnSpPr>
          <p:nvPr/>
        </p:nvCxnSpPr>
        <p:spPr>
          <a:xfrm rot="10800000" flipH="1" flipV="1">
            <a:off x="1433899" y="1484622"/>
            <a:ext cx="336898" cy="2818925"/>
          </a:xfrm>
          <a:prstGeom prst="bentConnector3">
            <a:avLst>
              <a:gd name="adj1" fmla="val -67854"/>
            </a:avLst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7" name="Группа 5126">
            <a:extLst>
              <a:ext uri="{FF2B5EF4-FFF2-40B4-BE49-F238E27FC236}">
                <a16:creationId xmlns:a16="http://schemas.microsoft.com/office/drawing/2014/main" id="{E430378E-77C3-DD37-0941-E9138B6F6F3D}"/>
              </a:ext>
            </a:extLst>
          </p:cNvPr>
          <p:cNvGrpSpPr/>
          <p:nvPr/>
        </p:nvGrpSpPr>
        <p:grpSpPr>
          <a:xfrm>
            <a:off x="3764447" y="3534693"/>
            <a:ext cx="482746" cy="671615"/>
            <a:chOff x="3759649" y="862609"/>
            <a:chExt cx="594043" cy="836114"/>
          </a:xfrm>
        </p:grpSpPr>
        <p:pic>
          <p:nvPicPr>
            <p:cNvPr id="5129" name="Рисунок 5128">
              <a:extLst>
                <a:ext uri="{FF2B5EF4-FFF2-40B4-BE49-F238E27FC236}">
                  <a16:creationId xmlns:a16="http://schemas.microsoft.com/office/drawing/2014/main" id="{5E525DE1-D79A-09D3-3252-4FF4EBD0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798" y="862609"/>
              <a:ext cx="555894" cy="572700"/>
            </a:xfrm>
            <a:prstGeom prst="rect">
              <a:avLst/>
            </a:prstGeom>
          </p:spPr>
        </p:pic>
        <p:pic>
          <p:nvPicPr>
            <p:cNvPr id="5131" name="Picture 14" descr="Picture background">
              <a:extLst>
                <a:ext uri="{FF2B5EF4-FFF2-40B4-BE49-F238E27FC236}">
                  <a16:creationId xmlns:a16="http://schemas.microsoft.com/office/drawing/2014/main" id="{2AA60857-D5C4-C553-C2F1-46341FC178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33126" r="85734" b="47705"/>
            <a:stretch/>
          </p:blipFill>
          <p:spPr bwMode="auto">
            <a:xfrm>
              <a:off x="3759649" y="1391439"/>
              <a:ext cx="594041" cy="3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33" name="Прямая со стрелкой 5132">
            <a:extLst>
              <a:ext uri="{FF2B5EF4-FFF2-40B4-BE49-F238E27FC236}">
                <a16:creationId xmlns:a16="http://schemas.microsoft.com/office/drawing/2014/main" id="{C8DE2426-FDBE-A14F-3255-72545D481ED0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2362606" y="1123837"/>
            <a:ext cx="583388" cy="44915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3" name="Прямая со стрелкой 5142">
            <a:extLst>
              <a:ext uri="{FF2B5EF4-FFF2-40B4-BE49-F238E27FC236}">
                <a16:creationId xmlns:a16="http://schemas.microsoft.com/office/drawing/2014/main" id="{5FDEBE7E-1975-CA12-D6A1-5470C29A322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45268" y="4100514"/>
            <a:ext cx="600728" cy="230013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51" name="Рисунок 5150">
            <a:extLst>
              <a:ext uri="{FF2B5EF4-FFF2-40B4-BE49-F238E27FC236}">
                <a16:creationId xmlns:a16="http://schemas.microsoft.com/office/drawing/2014/main" id="{24B6F321-58A6-A4CB-0A29-827437794D1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017" t="19018" r="49999" b="22565"/>
          <a:stretch/>
        </p:blipFill>
        <p:spPr>
          <a:xfrm>
            <a:off x="2710091" y="2303431"/>
            <a:ext cx="887933" cy="1038675"/>
          </a:xfrm>
          <a:prstGeom prst="rect">
            <a:avLst/>
          </a:prstGeom>
        </p:spPr>
      </p:pic>
      <p:cxnSp>
        <p:nvCxnSpPr>
          <p:cNvPr id="5152" name="Прямая со стрелкой 5151">
            <a:extLst>
              <a:ext uri="{FF2B5EF4-FFF2-40B4-BE49-F238E27FC236}">
                <a16:creationId xmlns:a16="http://schemas.microsoft.com/office/drawing/2014/main" id="{6C538944-C749-C75D-D3D0-C7B13292ED3A}"/>
              </a:ext>
            </a:extLst>
          </p:cNvPr>
          <p:cNvCxnSpPr>
            <a:cxnSpLocks/>
            <a:stCxn id="58" idx="2"/>
            <a:endCxn id="5151" idx="0"/>
          </p:cNvCxnSpPr>
          <p:nvPr/>
        </p:nvCxnSpPr>
        <p:spPr>
          <a:xfrm flipH="1">
            <a:off x="3154058" y="2014594"/>
            <a:ext cx="2306" cy="28883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6" name="Прямая со стрелкой 5155">
            <a:extLst>
              <a:ext uri="{FF2B5EF4-FFF2-40B4-BE49-F238E27FC236}">
                <a16:creationId xmlns:a16="http://schemas.microsoft.com/office/drawing/2014/main" id="{EE10A5E9-17D6-907D-A4EC-95B7926AE0BB}"/>
              </a:ext>
            </a:extLst>
          </p:cNvPr>
          <p:cNvCxnSpPr>
            <a:cxnSpLocks/>
            <a:endCxn id="5151" idx="2"/>
          </p:cNvCxnSpPr>
          <p:nvPr/>
        </p:nvCxnSpPr>
        <p:spPr>
          <a:xfrm flipV="1">
            <a:off x="3154057" y="3342106"/>
            <a:ext cx="1" cy="42478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0" name="Прямая со стрелкой 5159">
            <a:extLst>
              <a:ext uri="{FF2B5EF4-FFF2-40B4-BE49-F238E27FC236}">
                <a16:creationId xmlns:a16="http://schemas.microsoft.com/office/drawing/2014/main" id="{023F54CA-BBFF-77AC-B707-1720EE1FC749}"/>
              </a:ext>
            </a:extLst>
          </p:cNvPr>
          <p:cNvCxnSpPr>
            <a:cxnSpLocks/>
          </p:cNvCxnSpPr>
          <p:nvPr/>
        </p:nvCxnSpPr>
        <p:spPr>
          <a:xfrm>
            <a:off x="3499155" y="2788669"/>
            <a:ext cx="530585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2" name="Прямая со стрелкой 5161">
            <a:extLst>
              <a:ext uri="{FF2B5EF4-FFF2-40B4-BE49-F238E27FC236}">
                <a16:creationId xmlns:a16="http://schemas.microsoft.com/office/drawing/2014/main" id="{6037CD19-4EC6-3BA8-729D-28DE0B27C03C}"/>
              </a:ext>
            </a:extLst>
          </p:cNvPr>
          <p:cNvCxnSpPr>
            <a:cxnSpLocks/>
          </p:cNvCxnSpPr>
          <p:nvPr/>
        </p:nvCxnSpPr>
        <p:spPr>
          <a:xfrm flipH="1">
            <a:off x="4604939" y="2788669"/>
            <a:ext cx="624537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7" name="Соединительная линия уступом 5166">
            <a:extLst>
              <a:ext uri="{FF2B5EF4-FFF2-40B4-BE49-F238E27FC236}">
                <a16:creationId xmlns:a16="http://schemas.microsoft.com/office/drawing/2014/main" id="{8C51E11C-36D8-FB61-2227-5BDD1642D6E9}"/>
              </a:ext>
            </a:extLst>
          </p:cNvPr>
          <p:cNvCxnSpPr>
            <a:cxnSpLocks/>
            <a:stCxn id="5144" idx="0"/>
          </p:cNvCxnSpPr>
          <p:nvPr/>
        </p:nvCxnSpPr>
        <p:spPr>
          <a:xfrm rot="16200000" flipV="1">
            <a:off x="4793712" y="-1354092"/>
            <a:ext cx="1160390" cy="6022598"/>
          </a:xfrm>
          <a:prstGeom prst="bentConnector2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5" name="Соединительная линия уступом 5174">
            <a:extLst>
              <a:ext uri="{FF2B5EF4-FFF2-40B4-BE49-F238E27FC236}">
                <a16:creationId xmlns:a16="http://schemas.microsoft.com/office/drawing/2014/main" id="{4DC59F13-94F3-6A11-3A1A-B9BAD7F87C21}"/>
              </a:ext>
            </a:extLst>
          </p:cNvPr>
          <p:cNvCxnSpPr>
            <a:cxnSpLocks/>
            <a:stCxn id="5144" idx="3"/>
          </p:cNvCxnSpPr>
          <p:nvPr/>
        </p:nvCxnSpPr>
        <p:spPr>
          <a:xfrm flipH="1">
            <a:off x="2374663" y="2508085"/>
            <a:ext cx="6325086" cy="2034029"/>
          </a:xfrm>
          <a:prstGeom prst="bentConnector3">
            <a:avLst>
              <a:gd name="adj1" fmla="val -3614"/>
            </a:avLst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Прямая со стрелкой 2047">
            <a:extLst>
              <a:ext uri="{FF2B5EF4-FFF2-40B4-BE49-F238E27FC236}">
                <a16:creationId xmlns:a16="http://schemas.microsoft.com/office/drawing/2014/main" id="{75CE3D4B-BA8F-A8AD-FF58-DF0787D310FC}"/>
              </a:ext>
            </a:extLst>
          </p:cNvPr>
          <p:cNvCxnSpPr>
            <a:cxnSpLocks/>
          </p:cNvCxnSpPr>
          <p:nvPr/>
        </p:nvCxnSpPr>
        <p:spPr>
          <a:xfrm>
            <a:off x="5323683" y="3741123"/>
            <a:ext cx="725425" cy="218357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0" name="Прямая со стрелкой 2049">
            <a:extLst>
              <a:ext uri="{FF2B5EF4-FFF2-40B4-BE49-F238E27FC236}">
                <a16:creationId xmlns:a16="http://schemas.microsoft.com/office/drawing/2014/main" id="{4D6E7EA1-75B5-E454-6190-75CA74EAFFCC}"/>
              </a:ext>
            </a:extLst>
          </p:cNvPr>
          <p:cNvCxnSpPr>
            <a:cxnSpLocks/>
          </p:cNvCxnSpPr>
          <p:nvPr/>
        </p:nvCxnSpPr>
        <p:spPr>
          <a:xfrm>
            <a:off x="6576646" y="4008872"/>
            <a:ext cx="881053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Прямая со стрелкой 2050">
            <a:extLst>
              <a:ext uri="{FF2B5EF4-FFF2-40B4-BE49-F238E27FC236}">
                <a16:creationId xmlns:a16="http://schemas.microsoft.com/office/drawing/2014/main" id="{9C0A0B3E-7F75-5DFC-278E-98A089FF3F2E}"/>
              </a:ext>
            </a:extLst>
          </p:cNvPr>
          <p:cNvCxnSpPr>
            <a:cxnSpLocks/>
            <a:stCxn id="5129" idx="3"/>
          </p:cNvCxnSpPr>
          <p:nvPr/>
        </p:nvCxnSpPr>
        <p:spPr>
          <a:xfrm>
            <a:off x="4247193" y="3764706"/>
            <a:ext cx="364846" cy="218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Прямая со стрелкой 2053">
            <a:extLst>
              <a:ext uri="{FF2B5EF4-FFF2-40B4-BE49-F238E27FC236}">
                <a16:creationId xmlns:a16="http://schemas.microsoft.com/office/drawing/2014/main" id="{876F79A1-B993-C091-D12A-4DBB60C417E2}"/>
              </a:ext>
            </a:extLst>
          </p:cNvPr>
          <p:cNvCxnSpPr>
            <a:cxnSpLocks/>
            <a:stCxn id="5129" idx="1"/>
          </p:cNvCxnSpPr>
          <p:nvPr/>
        </p:nvCxnSpPr>
        <p:spPr>
          <a:xfrm flipH="1" flipV="1">
            <a:off x="3414639" y="3235506"/>
            <a:ext cx="380810" cy="52920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Прямая со стрелкой 2057">
            <a:extLst>
              <a:ext uri="{FF2B5EF4-FFF2-40B4-BE49-F238E27FC236}">
                <a16:creationId xmlns:a16="http://schemas.microsoft.com/office/drawing/2014/main" id="{E3DC40D6-7716-D25D-FB54-0B6CA33A13AB}"/>
              </a:ext>
            </a:extLst>
          </p:cNvPr>
          <p:cNvCxnSpPr>
            <a:cxnSpLocks/>
          </p:cNvCxnSpPr>
          <p:nvPr/>
        </p:nvCxnSpPr>
        <p:spPr>
          <a:xfrm flipH="1">
            <a:off x="5323683" y="2894084"/>
            <a:ext cx="3061522" cy="65626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Прямая со стрелкой 2059">
            <a:extLst>
              <a:ext uri="{FF2B5EF4-FFF2-40B4-BE49-F238E27FC236}">
                <a16:creationId xmlns:a16="http://schemas.microsoft.com/office/drawing/2014/main" id="{5D1708BB-2515-F28B-72E3-AD1B07147DC1}"/>
              </a:ext>
            </a:extLst>
          </p:cNvPr>
          <p:cNvCxnSpPr>
            <a:cxnSpLocks/>
            <a:stCxn id="49" idx="2"/>
            <a:endCxn id="5144" idx="1"/>
          </p:cNvCxnSpPr>
          <p:nvPr/>
        </p:nvCxnSpPr>
        <p:spPr>
          <a:xfrm>
            <a:off x="7252498" y="2136362"/>
            <a:ext cx="818164" cy="371723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" descr="Picture background">
            <a:extLst>
              <a:ext uri="{FF2B5EF4-FFF2-40B4-BE49-F238E27FC236}">
                <a16:creationId xmlns:a16="http://schemas.microsoft.com/office/drawing/2014/main" id="{218E7FA8-D13D-F278-F6BB-A4D4128F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862" y="3700071"/>
            <a:ext cx="802510" cy="7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49C025-9D68-108D-DE4A-88CB059D5F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676" y="1306352"/>
            <a:ext cx="1025782" cy="676933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43A445E-2802-BA81-1B50-43405F9C1074}"/>
              </a:ext>
            </a:extLst>
          </p:cNvPr>
          <p:cNvCxnSpPr>
            <a:cxnSpLocks/>
          </p:cNvCxnSpPr>
          <p:nvPr/>
        </p:nvCxnSpPr>
        <p:spPr>
          <a:xfrm flipV="1">
            <a:off x="982155" y="1123837"/>
            <a:ext cx="673970" cy="309933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79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CA7A40-2E6A-B968-F779-425B9E7F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05" y="661495"/>
            <a:ext cx="4999873" cy="3660038"/>
          </a:xfrm>
          <a:prstGeom prst="rect">
            <a:avLst/>
          </a:prstGeom>
        </p:spPr>
      </p:pic>
      <p:sp>
        <p:nvSpPr>
          <p:cNvPr id="2" name="Google Shape;2080;p52">
            <a:extLst>
              <a:ext uri="{FF2B5EF4-FFF2-40B4-BE49-F238E27FC236}">
                <a16:creationId xmlns:a16="http://schemas.microsoft.com/office/drawing/2014/main" id="{B3B2E5EE-F81B-0459-BBEA-246DA3273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5699" y="91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Пример алерта</a:t>
            </a:r>
            <a:endParaRPr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A74C56-8D67-4E18-BD49-D6C786E2671D}"/>
              </a:ext>
            </a:extLst>
          </p:cNvPr>
          <p:cNvSpPr/>
          <p:nvPr/>
        </p:nvSpPr>
        <p:spPr>
          <a:xfrm>
            <a:off x="2096010" y="1459109"/>
            <a:ext cx="3993931" cy="30479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8595160-B881-D16E-FD57-514C2C3A8204}"/>
              </a:ext>
            </a:extLst>
          </p:cNvPr>
          <p:cNvSpPr/>
          <p:nvPr/>
        </p:nvSpPr>
        <p:spPr>
          <a:xfrm>
            <a:off x="2102069" y="2410698"/>
            <a:ext cx="3993931" cy="30479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52"/>
          <p:cNvSpPr txBox="1">
            <a:spLocks noGrp="1"/>
          </p:cNvSpPr>
          <p:nvPr>
            <p:ph type="title"/>
          </p:nvPr>
        </p:nvSpPr>
        <p:spPr>
          <a:xfrm>
            <a:off x="725699" y="91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проекта</a:t>
            </a:r>
            <a:endParaRPr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9CBDF6A-FBF0-9B68-3C88-7BB1D7CB7CD0}"/>
              </a:ext>
            </a:extLst>
          </p:cNvPr>
          <p:cNvGrpSpPr/>
          <p:nvPr/>
        </p:nvGrpSpPr>
        <p:grpSpPr>
          <a:xfrm>
            <a:off x="1295007" y="4064979"/>
            <a:ext cx="1428715" cy="832223"/>
            <a:chOff x="3432306" y="2752371"/>
            <a:chExt cx="1428715" cy="832223"/>
          </a:xfrm>
        </p:grpSpPr>
        <p:pic>
          <p:nvPicPr>
            <p:cNvPr id="5122" name="Picture 2" descr="Picture background">
              <a:extLst>
                <a:ext uri="{FF2B5EF4-FFF2-40B4-BE49-F238E27FC236}">
                  <a16:creationId xmlns:a16="http://schemas.microsoft.com/office/drawing/2014/main" id="{04058216-AE1C-0EF2-65CC-C178DC07F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096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69;p42">
              <a:extLst>
                <a:ext uri="{FF2B5EF4-FFF2-40B4-BE49-F238E27FC236}">
                  <a16:creationId xmlns:a16="http://schemas.microsoft.com/office/drawing/2014/main" id="{C257AD47-9FCF-E471-56B7-A04E718C2C3B}"/>
                </a:ext>
              </a:extLst>
            </p:cNvPr>
            <p:cNvSpPr txBox="1">
              <a:spLocks/>
            </p:cNvSpPr>
            <p:nvPr/>
          </p:nvSpPr>
          <p:spPr>
            <a:xfrm>
              <a:off x="3432306" y="3184492"/>
              <a:ext cx="1428715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catalog-service</a:t>
              </a:r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ACF1D7D-2C89-7380-BF55-B98A00778A70}"/>
              </a:ext>
            </a:extLst>
          </p:cNvPr>
          <p:cNvGrpSpPr/>
          <p:nvPr/>
        </p:nvGrpSpPr>
        <p:grpSpPr>
          <a:xfrm>
            <a:off x="1433899" y="852450"/>
            <a:ext cx="1150932" cy="832224"/>
            <a:chOff x="2240593" y="2752370"/>
            <a:chExt cx="1150932" cy="832224"/>
          </a:xfrm>
        </p:grpSpPr>
        <p:pic>
          <p:nvPicPr>
            <p:cNvPr id="4" name="Picture 2" descr="Picture background">
              <a:extLst>
                <a:ext uri="{FF2B5EF4-FFF2-40B4-BE49-F238E27FC236}">
                  <a16:creationId xmlns:a16="http://schemas.microsoft.com/office/drawing/2014/main" id="{1AC63A1C-219A-5B3B-084F-7F9E75EEE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491" y="2752370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1669;p42">
              <a:extLst>
                <a:ext uri="{FF2B5EF4-FFF2-40B4-BE49-F238E27FC236}">
                  <a16:creationId xmlns:a16="http://schemas.microsoft.com/office/drawing/2014/main" id="{B6CD0BC3-79C5-BA59-9D14-730F465E63D5}"/>
                </a:ext>
              </a:extLst>
            </p:cNvPr>
            <p:cNvSpPr txBox="1">
              <a:spLocks/>
            </p:cNvSpPr>
            <p:nvPr/>
          </p:nvSpPr>
          <p:spPr>
            <a:xfrm>
              <a:off x="2240593" y="3184492"/>
              <a:ext cx="1150932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user-service</a:t>
              </a:r>
              <a:endParaRPr lang="ru-RU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060FFF5-0643-570D-255A-070840000C19}"/>
              </a:ext>
            </a:extLst>
          </p:cNvPr>
          <p:cNvGrpSpPr/>
          <p:nvPr/>
        </p:nvGrpSpPr>
        <p:grpSpPr>
          <a:xfrm>
            <a:off x="4456739" y="3520905"/>
            <a:ext cx="1033576" cy="832223"/>
            <a:chOff x="5109343" y="2752371"/>
            <a:chExt cx="1033576" cy="832223"/>
          </a:xfrm>
        </p:grpSpPr>
        <p:pic>
          <p:nvPicPr>
            <p:cNvPr id="7" name="Picture 2" descr="Picture background">
              <a:extLst>
                <a:ext uri="{FF2B5EF4-FFF2-40B4-BE49-F238E27FC236}">
                  <a16:creationId xmlns:a16="http://schemas.microsoft.com/office/drawing/2014/main" id="{4E67F82F-D3B1-51DC-F6B7-738394DA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563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1669;p42">
              <a:extLst>
                <a:ext uri="{FF2B5EF4-FFF2-40B4-BE49-F238E27FC236}">
                  <a16:creationId xmlns:a16="http://schemas.microsoft.com/office/drawing/2014/main" id="{90C15C9A-0E88-4130-801B-278B27B70B77}"/>
                </a:ext>
              </a:extLst>
            </p:cNvPr>
            <p:cNvSpPr txBox="1">
              <a:spLocks/>
            </p:cNvSpPr>
            <p:nvPr/>
          </p:nvSpPr>
          <p:spPr>
            <a:xfrm>
              <a:off x="5109343" y="3184492"/>
              <a:ext cx="1033576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file-service</a:t>
              </a:r>
              <a:endParaRPr lang="ru-RU" dirty="0"/>
            </a:p>
          </p:txBody>
        </p:sp>
      </p:grpSp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5465A80D-60B1-D209-1C9F-C52FF48F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576580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icture background">
            <a:extLst>
              <a:ext uri="{FF2B5EF4-FFF2-40B4-BE49-F238E27FC236}">
                <a16:creationId xmlns:a16="http://schemas.microsoft.com/office/drawing/2014/main" id="{34E8755A-1560-845B-2605-947AFE14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99" y="3770303"/>
            <a:ext cx="1411564" cy="4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C1C635C-23CE-DAB1-CACD-A5B5337C5B56}"/>
              </a:ext>
            </a:extLst>
          </p:cNvPr>
          <p:cNvGrpSpPr/>
          <p:nvPr/>
        </p:nvGrpSpPr>
        <p:grpSpPr>
          <a:xfrm>
            <a:off x="2914994" y="3870501"/>
            <a:ext cx="482746" cy="671615"/>
            <a:chOff x="3759649" y="862609"/>
            <a:chExt cx="594043" cy="836114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6EBC4F95-92D8-F55E-2CE2-FDC6243D2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798" y="862609"/>
              <a:ext cx="555894" cy="572700"/>
            </a:xfrm>
            <a:prstGeom prst="rect">
              <a:avLst/>
            </a:prstGeom>
          </p:spPr>
        </p:pic>
        <p:pic>
          <p:nvPicPr>
            <p:cNvPr id="36" name="Picture 14" descr="Picture background">
              <a:extLst>
                <a:ext uri="{FF2B5EF4-FFF2-40B4-BE49-F238E27FC236}">
                  <a16:creationId xmlns:a16="http://schemas.microsoft.com/office/drawing/2014/main" id="{FD7C9B1C-85A9-56B8-EA63-59824E0F6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33126" r="85734" b="47705"/>
            <a:stretch/>
          </p:blipFill>
          <p:spPr bwMode="auto">
            <a:xfrm>
              <a:off x="3759649" y="1391439"/>
              <a:ext cx="594041" cy="3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7059CCA-5A99-31B9-EB7D-6887CD27C36F}"/>
              </a:ext>
            </a:extLst>
          </p:cNvPr>
          <p:cNvCxnSpPr>
            <a:cxnSpLocks/>
          </p:cNvCxnSpPr>
          <p:nvPr/>
        </p:nvCxnSpPr>
        <p:spPr>
          <a:xfrm>
            <a:off x="986515" y="974212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36" name="Picture 16" descr="Picture background">
            <a:extLst>
              <a:ext uri="{FF2B5EF4-FFF2-40B4-BE49-F238E27FC236}">
                <a16:creationId xmlns:a16="http://schemas.microsoft.com/office/drawing/2014/main" id="{788DEF63-A5D0-67A9-4DA9-72D73A50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58" y="2556562"/>
            <a:ext cx="1313366" cy="68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Picture background">
            <a:extLst>
              <a:ext uri="{FF2B5EF4-FFF2-40B4-BE49-F238E27FC236}">
                <a16:creationId xmlns:a16="http://schemas.microsoft.com/office/drawing/2014/main" id="{A16E170B-3F24-6745-F495-445F967F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36" y="2532723"/>
            <a:ext cx="773149" cy="7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Picture background">
            <a:extLst>
              <a:ext uri="{FF2B5EF4-FFF2-40B4-BE49-F238E27FC236}">
                <a16:creationId xmlns:a16="http://schemas.microsoft.com/office/drawing/2014/main" id="{426D34B9-C396-41CB-D473-05C08CAC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62" y="2237402"/>
            <a:ext cx="629087" cy="54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Picture background">
            <a:extLst>
              <a:ext uri="{FF2B5EF4-FFF2-40B4-BE49-F238E27FC236}">
                <a16:creationId xmlns:a16="http://schemas.microsoft.com/office/drawing/2014/main" id="{E675CC2A-6F74-C8A1-A415-7AB608662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331" y="1306352"/>
            <a:ext cx="869934" cy="8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662F204D-1ADF-537E-6ECD-A9E0077152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6182" y="1350398"/>
            <a:ext cx="1532632" cy="785964"/>
          </a:xfrm>
          <a:prstGeom prst="rect">
            <a:avLst/>
          </a:prstGeom>
        </p:spPr>
      </p:pic>
      <p:pic>
        <p:nvPicPr>
          <p:cNvPr id="5148" name="Picture 28" descr="Picture background">
            <a:extLst>
              <a:ext uri="{FF2B5EF4-FFF2-40B4-BE49-F238E27FC236}">
                <a16:creationId xmlns:a16="http://schemas.microsoft.com/office/drawing/2014/main" id="{385FB9FD-83C8-E459-A5F1-B0A934C0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93" y="2516058"/>
            <a:ext cx="907724" cy="47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Picture background">
            <a:extLst>
              <a:ext uri="{FF2B5EF4-FFF2-40B4-BE49-F238E27FC236}">
                <a16:creationId xmlns:a16="http://schemas.microsoft.com/office/drawing/2014/main" id="{75EA84FD-6845-0E25-D261-588699C6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4049756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04A09F06-2F0A-358B-25C9-0411CADEF54A}"/>
              </a:ext>
            </a:extLst>
          </p:cNvPr>
          <p:cNvCxnSpPr>
            <a:cxnSpLocks/>
          </p:cNvCxnSpPr>
          <p:nvPr/>
        </p:nvCxnSpPr>
        <p:spPr>
          <a:xfrm>
            <a:off x="986515" y="4472924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5B29424-8E69-EA07-F762-8F7527E3A229}"/>
              </a:ext>
            </a:extLst>
          </p:cNvPr>
          <p:cNvCxnSpPr/>
          <p:nvPr/>
        </p:nvCxnSpPr>
        <p:spPr>
          <a:xfrm flipV="1">
            <a:off x="2007955" y="3063667"/>
            <a:ext cx="0" cy="87777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E46FB730-9125-10AE-8C82-628A0C7C377E}"/>
              </a:ext>
            </a:extLst>
          </p:cNvPr>
          <p:cNvCxnSpPr/>
          <p:nvPr/>
        </p:nvCxnSpPr>
        <p:spPr>
          <a:xfrm flipV="1">
            <a:off x="2007955" y="1678787"/>
            <a:ext cx="0" cy="87777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260DC6B3-579E-199C-70FE-80AF4E05A62B}"/>
              </a:ext>
            </a:extLst>
          </p:cNvPr>
          <p:cNvGrpSpPr/>
          <p:nvPr/>
        </p:nvGrpSpPr>
        <p:grpSpPr>
          <a:xfrm>
            <a:off x="2914992" y="1342979"/>
            <a:ext cx="482746" cy="671615"/>
            <a:chOff x="3759649" y="862609"/>
            <a:chExt cx="594043" cy="836114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DD92E0E3-B1C0-A658-BA06-B500DFDFE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798" y="862609"/>
              <a:ext cx="555894" cy="572700"/>
            </a:xfrm>
            <a:prstGeom prst="rect">
              <a:avLst/>
            </a:prstGeom>
          </p:spPr>
        </p:pic>
        <p:pic>
          <p:nvPicPr>
            <p:cNvPr id="58" name="Picture 14" descr="Picture background">
              <a:extLst>
                <a:ext uri="{FF2B5EF4-FFF2-40B4-BE49-F238E27FC236}">
                  <a16:creationId xmlns:a16="http://schemas.microsoft.com/office/drawing/2014/main" id="{6616ED60-F134-87DE-6C4D-B6FD5D45C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33126" r="85734" b="47705"/>
            <a:stretch/>
          </p:blipFill>
          <p:spPr bwMode="auto">
            <a:xfrm>
              <a:off x="3759649" y="1391439"/>
              <a:ext cx="594041" cy="3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0" name="Соединительная линия уступом 59">
            <a:extLst>
              <a:ext uri="{FF2B5EF4-FFF2-40B4-BE49-F238E27FC236}">
                <a16:creationId xmlns:a16="http://schemas.microsoft.com/office/drawing/2014/main" id="{30D5A032-10D6-412C-34C1-8215E4FEA6EA}"/>
              </a:ext>
            </a:extLst>
          </p:cNvPr>
          <p:cNvCxnSpPr>
            <a:cxnSpLocks/>
            <a:stCxn id="6" idx="1"/>
            <a:endCxn id="5122" idx="1"/>
          </p:cNvCxnSpPr>
          <p:nvPr/>
        </p:nvCxnSpPr>
        <p:spPr>
          <a:xfrm rot="10800000" flipH="1" flipV="1">
            <a:off x="1433899" y="1484622"/>
            <a:ext cx="336898" cy="2818925"/>
          </a:xfrm>
          <a:prstGeom prst="bentConnector3">
            <a:avLst>
              <a:gd name="adj1" fmla="val -67854"/>
            </a:avLst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7" name="Группа 5126">
            <a:extLst>
              <a:ext uri="{FF2B5EF4-FFF2-40B4-BE49-F238E27FC236}">
                <a16:creationId xmlns:a16="http://schemas.microsoft.com/office/drawing/2014/main" id="{E430378E-77C3-DD37-0941-E9138B6F6F3D}"/>
              </a:ext>
            </a:extLst>
          </p:cNvPr>
          <p:cNvGrpSpPr/>
          <p:nvPr/>
        </p:nvGrpSpPr>
        <p:grpSpPr>
          <a:xfrm>
            <a:off x="3764447" y="3534693"/>
            <a:ext cx="482746" cy="671615"/>
            <a:chOff x="3759649" y="862609"/>
            <a:chExt cx="594043" cy="836114"/>
          </a:xfrm>
        </p:grpSpPr>
        <p:pic>
          <p:nvPicPr>
            <p:cNvPr id="5129" name="Рисунок 5128">
              <a:extLst>
                <a:ext uri="{FF2B5EF4-FFF2-40B4-BE49-F238E27FC236}">
                  <a16:creationId xmlns:a16="http://schemas.microsoft.com/office/drawing/2014/main" id="{5E525DE1-D79A-09D3-3252-4FF4EBD0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798" y="862609"/>
              <a:ext cx="555894" cy="572700"/>
            </a:xfrm>
            <a:prstGeom prst="rect">
              <a:avLst/>
            </a:prstGeom>
          </p:spPr>
        </p:pic>
        <p:pic>
          <p:nvPicPr>
            <p:cNvPr id="5131" name="Picture 14" descr="Picture background">
              <a:extLst>
                <a:ext uri="{FF2B5EF4-FFF2-40B4-BE49-F238E27FC236}">
                  <a16:creationId xmlns:a16="http://schemas.microsoft.com/office/drawing/2014/main" id="{2AA60857-D5C4-C553-C2F1-46341FC178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33126" r="85734" b="47705"/>
            <a:stretch/>
          </p:blipFill>
          <p:spPr bwMode="auto">
            <a:xfrm>
              <a:off x="3759649" y="1391439"/>
              <a:ext cx="594041" cy="3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33" name="Прямая со стрелкой 5132">
            <a:extLst>
              <a:ext uri="{FF2B5EF4-FFF2-40B4-BE49-F238E27FC236}">
                <a16:creationId xmlns:a16="http://schemas.microsoft.com/office/drawing/2014/main" id="{C8DE2426-FDBE-A14F-3255-72545D481ED0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2362606" y="1123837"/>
            <a:ext cx="583388" cy="44915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3" name="Прямая со стрелкой 5142">
            <a:extLst>
              <a:ext uri="{FF2B5EF4-FFF2-40B4-BE49-F238E27FC236}">
                <a16:creationId xmlns:a16="http://schemas.microsoft.com/office/drawing/2014/main" id="{5FDEBE7E-1975-CA12-D6A1-5470C29A322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45268" y="4100514"/>
            <a:ext cx="600728" cy="230013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51" name="Рисунок 5150">
            <a:extLst>
              <a:ext uri="{FF2B5EF4-FFF2-40B4-BE49-F238E27FC236}">
                <a16:creationId xmlns:a16="http://schemas.microsoft.com/office/drawing/2014/main" id="{24B6F321-58A6-A4CB-0A29-827437794D1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6017" t="19018" r="49999" b="22565"/>
          <a:stretch/>
        </p:blipFill>
        <p:spPr>
          <a:xfrm>
            <a:off x="2710091" y="2303431"/>
            <a:ext cx="887933" cy="1038675"/>
          </a:xfrm>
          <a:prstGeom prst="rect">
            <a:avLst/>
          </a:prstGeom>
        </p:spPr>
      </p:pic>
      <p:cxnSp>
        <p:nvCxnSpPr>
          <p:cNvPr id="5152" name="Прямая со стрелкой 5151">
            <a:extLst>
              <a:ext uri="{FF2B5EF4-FFF2-40B4-BE49-F238E27FC236}">
                <a16:creationId xmlns:a16="http://schemas.microsoft.com/office/drawing/2014/main" id="{6C538944-C749-C75D-D3D0-C7B13292ED3A}"/>
              </a:ext>
            </a:extLst>
          </p:cNvPr>
          <p:cNvCxnSpPr>
            <a:cxnSpLocks/>
            <a:stCxn id="58" idx="2"/>
            <a:endCxn id="5151" idx="0"/>
          </p:cNvCxnSpPr>
          <p:nvPr/>
        </p:nvCxnSpPr>
        <p:spPr>
          <a:xfrm flipH="1">
            <a:off x="3154058" y="2014594"/>
            <a:ext cx="2306" cy="28883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6" name="Прямая со стрелкой 5155">
            <a:extLst>
              <a:ext uri="{FF2B5EF4-FFF2-40B4-BE49-F238E27FC236}">
                <a16:creationId xmlns:a16="http://schemas.microsoft.com/office/drawing/2014/main" id="{EE10A5E9-17D6-907D-A4EC-95B7926AE0BB}"/>
              </a:ext>
            </a:extLst>
          </p:cNvPr>
          <p:cNvCxnSpPr>
            <a:cxnSpLocks/>
            <a:endCxn id="5151" idx="2"/>
          </p:cNvCxnSpPr>
          <p:nvPr/>
        </p:nvCxnSpPr>
        <p:spPr>
          <a:xfrm flipV="1">
            <a:off x="3154057" y="3342106"/>
            <a:ext cx="1" cy="42478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0" name="Прямая со стрелкой 5159">
            <a:extLst>
              <a:ext uri="{FF2B5EF4-FFF2-40B4-BE49-F238E27FC236}">
                <a16:creationId xmlns:a16="http://schemas.microsoft.com/office/drawing/2014/main" id="{023F54CA-BBFF-77AC-B707-1720EE1FC749}"/>
              </a:ext>
            </a:extLst>
          </p:cNvPr>
          <p:cNvCxnSpPr>
            <a:cxnSpLocks/>
          </p:cNvCxnSpPr>
          <p:nvPr/>
        </p:nvCxnSpPr>
        <p:spPr>
          <a:xfrm>
            <a:off x="3499155" y="2788669"/>
            <a:ext cx="530585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2" name="Прямая со стрелкой 5161">
            <a:extLst>
              <a:ext uri="{FF2B5EF4-FFF2-40B4-BE49-F238E27FC236}">
                <a16:creationId xmlns:a16="http://schemas.microsoft.com/office/drawing/2014/main" id="{6037CD19-4EC6-3BA8-729D-28DE0B27C03C}"/>
              </a:ext>
            </a:extLst>
          </p:cNvPr>
          <p:cNvCxnSpPr>
            <a:cxnSpLocks/>
          </p:cNvCxnSpPr>
          <p:nvPr/>
        </p:nvCxnSpPr>
        <p:spPr>
          <a:xfrm flipH="1">
            <a:off x="4604939" y="2788669"/>
            <a:ext cx="624537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7" name="Соединительная линия уступом 5166">
            <a:extLst>
              <a:ext uri="{FF2B5EF4-FFF2-40B4-BE49-F238E27FC236}">
                <a16:creationId xmlns:a16="http://schemas.microsoft.com/office/drawing/2014/main" id="{8C51E11C-36D8-FB61-2227-5BDD1642D6E9}"/>
              </a:ext>
            </a:extLst>
          </p:cNvPr>
          <p:cNvCxnSpPr>
            <a:cxnSpLocks/>
            <a:stCxn id="5144" idx="0"/>
          </p:cNvCxnSpPr>
          <p:nvPr/>
        </p:nvCxnSpPr>
        <p:spPr>
          <a:xfrm rot="16200000" flipV="1">
            <a:off x="4793712" y="-1354092"/>
            <a:ext cx="1160390" cy="6022598"/>
          </a:xfrm>
          <a:prstGeom prst="bentConnector2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5" name="Соединительная линия уступом 5174">
            <a:extLst>
              <a:ext uri="{FF2B5EF4-FFF2-40B4-BE49-F238E27FC236}">
                <a16:creationId xmlns:a16="http://schemas.microsoft.com/office/drawing/2014/main" id="{4DC59F13-94F3-6A11-3A1A-B9BAD7F87C21}"/>
              </a:ext>
            </a:extLst>
          </p:cNvPr>
          <p:cNvCxnSpPr>
            <a:cxnSpLocks/>
            <a:stCxn id="5144" idx="3"/>
          </p:cNvCxnSpPr>
          <p:nvPr/>
        </p:nvCxnSpPr>
        <p:spPr>
          <a:xfrm flipH="1">
            <a:off x="2374663" y="2508085"/>
            <a:ext cx="6325086" cy="2034029"/>
          </a:xfrm>
          <a:prstGeom prst="bentConnector3">
            <a:avLst>
              <a:gd name="adj1" fmla="val -3614"/>
            </a:avLst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Прямая со стрелкой 2047">
            <a:extLst>
              <a:ext uri="{FF2B5EF4-FFF2-40B4-BE49-F238E27FC236}">
                <a16:creationId xmlns:a16="http://schemas.microsoft.com/office/drawing/2014/main" id="{75CE3D4B-BA8F-A8AD-FF58-DF0787D310FC}"/>
              </a:ext>
            </a:extLst>
          </p:cNvPr>
          <p:cNvCxnSpPr>
            <a:cxnSpLocks/>
          </p:cNvCxnSpPr>
          <p:nvPr/>
        </p:nvCxnSpPr>
        <p:spPr>
          <a:xfrm>
            <a:off x="5323683" y="3741123"/>
            <a:ext cx="725425" cy="218357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0" name="Прямая со стрелкой 2049">
            <a:extLst>
              <a:ext uri="{FF2B5EF4-FFF2-40B4-BE49-F238E27FC236}">
                <a16:creationId xmlns:a16="http://schemas.microsoft.com/office/drawing/2014/main" id="{4D6E7EA1-75B5-E454-6190-75CA74EAFFCC}"/>
              </a:ext>
            </a:extLst>
          </p:cNvPr>
          <p:cNvCxnSpPr>
            <a:cxnSpLocks/>
          </p:cNvCxnSpPr>
          <p:nvPr/>
        </p:nvCxnSpPr>
        <p:spPr>
          <a:xfrm>
            <a:off x="6576646" y="4008872"/>
            <a:ext cx="881053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Прямая со стрелкой 2050">
            <a:extLst>
              <a:ext uri="{FF2B5EF4-FFF2-40B4-BE49-F238E27FC236}">
                <a16:creationId xmlns:a16="http://schemas.microsoft.com/office/drawing/2014/main" id="{9C0A0B3E-7F75-5DFC-278E-98A089FF3F2E}"/>
              </a:ext>
            </a:extLst>
          </p:cNvPr>
          <p:cNvCxnSpPr>
            <a:cxnSpLocks/>
            <a:stCxn id="5129" idx="3"/>
          </p:cNvCxnSpPr>
          <p:nvPr/>
        </p:nvCxnSpPr>
        <p:spPr>
          <a:xfrm>
            <a:off x="4247193" y="3764706"/>
            <a:ext cx="364846" cy="218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Прямая со стрелкой 2053">
            <a:extLst>
              <a:ext uri="{FF2B5EF4-FFF2-40B4-BE49-F238E27FC236}">
                <a16:creationId xmlns:a16="http://schemas.microsoft.com/office/drawing/2014/main" id="{876F79A1-B993-C091-D12A-4DBB60C417E2}"/>
              </a:ext>
            </a:extLst>
          </p:cNvPr>
          <p:cNvCxnSpPr>
            <a:cxnSpLocks/>
            <a:stCxn id="5129" idx="1"/>
          </p:cNvCxnSpPr>
          <p:nvPr/>
        </p:nvCxnSpPr>
        <p:spPr>
          <a:xfrm flipH="1" flipV="1">
            <a:off x="3414639" y="3235506"/>
            <a:ext cx="380810" cy="52920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Прямая со стрелкой 2057">
            <a:extLst>
              <a:ext uri="{FF2B5EF4-FFF2-40B4-BE49-F238E27FC236}">
                <a16:creationId xmlns:a16="http://schemas.microsoft.com/office/drawing/2014/main" id="{E3DC40D6-7716-D25D-FB54-0B6CA33A13AB}"/>
              </a:ext>
            </a:extLst>
          </p:cNvPr>
          <p:cNvCxnSpPr>
            <a:cxnSpLocks/>
          </p:cNvCxnSpPr>
          <p:nvPr/>
        </p:nvCxnSpPr>
        <p:spPr>
          <a:xfrm flipH="1">
            <a:off x="5323683" y="2894084"/>
            <a:ext cx="3061522" cy="65626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Прямая со стрелкой 2059">
            <a:extLst>
              <a:ext uri="{FF2B5EF4-FFF2-40B4-BE49-F238E27FC236}">
                <a16:creationId xmlns:a16="http://schemas.microsoft.com/office/drawing/2014/main" id="{5D1708BB-2515-F28B-72E3-AD1B07147DC1}"/>
              </a:ext>
            </a:extLst>
          </p:cNvPr>
          <p:cNvCxnSpPr>
            <a:cxnSpLocks/>
            <a:stCxn id="49" idx="2"/>
            <a:endCxn id="5144" idx="1"/>
          </p:cNvCxnSpPr>
          <p:nvPr/>
        </p:nvCxnSpPr>
        <p:spPr>
          <a:xfrm>
            <a:off x="7252498" y="2136362"/>
            <a:ext cx="818164" cy="371723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Прямая со стрелкой 2062">
            <a:extLst>
              <a:ext uri="{FF2B5EF4-FFF2-40B4-BE49-F238E27FC236}">
                <a16:creationId xmlns:a16="http://schemas.microsoft.com/office/drawing/2014/main" id="{13D3E7E2-FEF5-5A46-D405-D8822E9BD18F}"/>
              </a:ext>
            </a:extLst>
          </p:cNvPr>
          <p:cNvCxnSpPr>
            <a:cxnSpLocks/>
            <a:stCxn id="5146" idx="2"/>
          </p:cNvCxnSpPr>
          <p:nvPr/>
        </p:nvCxnSpPr>
        <p:spPr>
          <a:xfrm>
            <a:off x="5379298" y="2176286"/>
            <a:ext cx="2639516" cy="48572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" descr="Picture background">
            <a:extLst>
              <a:ext uri="{FF2B5EF4-FFF2-40B4-BE49-F238E27FC236}">
                <a16:creationId xmlns:a16="http://schemas.microsoft.com/office/drawing/2014/main" id="{218E7FA8-D13D-F278-F6BB-A4D4128F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862" y="3700071"/>
            <a:ext cx="802510" cy="7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49C025-9D68-108D-DE4A-88CB059D5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676" y="1306352"/>
            <a:ext cx="1025782" cy="676933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43A445E-2802-BA81-1B50-43405F9C1074}"/>
              </a:ext>
            </a:extLst>
          </p:cNvPr>
          <p:cNvCxnSpPr>
            <a:cxnSpLocks/>
          </p:cNvCxnSpPr>
          <p:nvPr/>
        </p:nvCxnSpPr>
        <p:spPr>
          <a:xfrm flipV="1">
            <a:off x="982155" y="1123837"/>
            <a:ext cx="673970" cy="309933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60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Сервис каталога</a:t>
            </a:r>
            <a:endParaRPr dirty="0"/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1"/>
          </p:nvPr>
        </p:nvSpPr>
        <p:spPr>
          <a:xfrm>
            <a:off x="720000" y="939600"/>
            <a:ext cx="77040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RESTful </a:t>
            </a:r>
            <a:r>
              <a:rPr lang="ru-RU" dirty="0"/>
              <a:t>Сервис отвечающий за предоставление данных о брендах, категориях и товарах.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669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Сервис каталога</a:t>
            </a:r>
            <a:endParaRPr dirty="0"/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1"/>
          </p:nvPr>
        </p:nvSpPr>
        <p:spPr>
          <a:xfrm>
            <a:off x="720000" y="939600"/>
            <a:ext cx="77040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RESTful </a:t>
            </a:r>
            <a:r>
              <a:rPr lang="ru-RU" dirty="0"/>
              <a:t>Сервис отвечающий за предоставление данных о брендах, категориях и товарах.</a:t>
            </a:r>
            <a:endParaRPr dirty="0"/>
          </a:p>
        </p:txBody>
      </p:sp>
      <p:sp>
        <p:nvSpPr>
          <p:cNvPr id="2" name="Google Shape;1669;p42">
            <a:extLst>
              <a:ext uri="{FF2B5EF4-FFF2-40B4-BE49-F238E27FC236}">
                <a16:creationId xmlns:a16="http://schemas.microsoft.com/office/drawing/2014/main" id="{D50FC4AC-ABD7-679F-0EC4-6A43A30EC847}"/>
              </a:ext>
            </a:extLst>
          </p:cNvPr>
          <p:cNvSpPr txBox="1">
            <a:spLocks/>
          </p:cNvSpPr>
          <p:nvPr/>
        </p:nvSpPr>
        <p:spPr>
          <a:xfrm>
            <a:off x="720000" y="1203234"/>
            <a:ext cx="6741504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800" b="1" dirty="0"/>
              <a:t>Стек технологий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36B61DF1-2C0A-566E-3FAE-ABCA9468E471}"/>
              </a:ext>
            </a:extLst>
          </p:cNvPr>
          <p:cNvSpPr/>
          <p:nvPr/>
        </p:nvSpPr>
        <p:spPr>
          <a:xfrm>
            <a:off x="853440" y="1747284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D646B4B-DB53-C27B-3005-1BAEABDD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44" y="1773918"/>
            <a:ext cx="1024128" cy="10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69;p42">
            <a:extLst>
              <a:ext uri="{FF2B5EF4-FFF2-40B4-BE49-F238E27FC236}">
                <a16:creationId xmlns:a16="http://schemas.microsoft.com/office/drawing/2014/main" id="{548DEC2F-0BCC-A974-CEB0-308652DC0A10}"/>
              </a:ext>
            </a:extLst>
          </p:cNvPr>
          <p:cNvSpPr txBox="1">
            <a:spLocks/>
          </p:cNvSpPr>
          <p:nvPr/>
        </p:nvSpPr>
        <p:spPr>
          <a:xfrm>
            <a:off x="1224276" y="2655107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3.3.5</a:t>
            </a:r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5A9E6760-A0B2-5451-DB79-3F206B0F9E55}"/>
              </a:ext>
            </a:extLst>
          </p:cNvPr>
          <p:cNvSpPr/>
          <p:nvPr/>
        </p:nvSpPr>
        <p:spPr>
          <a:xfrm>
            <a:off x="2303616" y="1747284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669;p42">
            <a:extLst>
              <a:ext uri="{FF2B5EF4-FFF2-40B4-BE49-F238E27FC236}">
                <a16:creationId xmlns:a16="http://schemas.microsoft.com/office/drawing/2014/main" id="{4AF9479A-DFB5-5188-E830-D25A6EEB4E64}"/>
              </a:ext>
            </a:extLst>
          </p:cNvPr>
          <p:cNvSpPr txBox="1">
            <a:spLocks/>
          </p:cNvSpPr>
          <p:nvPr/>
        </p:nvSpPr>
        <p:spPr>
          <a:xfrm>
            <a:off x="2670489" y="2658713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3.3.5</a:t>
            </a:r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C17C963-CC23-06CA-59C7-DAAB812F8996}"/>
              </a:ext>
            </a:extLst>
          </p:cNvPr>
          <p:cNvGrpSpPr/>
          <p:nvPr/>
        </p:nvGrpSpPr>
        <p:grpSpPr>
          <a:xfrm>
            <a:off x="2541012" y="1859053"/>
            <a:ext cx="840786" cy="864562"/>
            <a:chOff x="2541012" y="1859053"/>
            <a:chExt cx="840786" cy="864562"/>
          </a:xfrm>
        </p:grpSpPr>
        <p:pic>
          <p:nvPicPr>
            <p:cNvPr id="2050" name="Picture 2" descr="Picture background">
              <a:extLst>
                <a:ext uri="{FF2B5EF4-FFF2-40B4-BE49-F238E27FC236}">
                  <a16:creationId xmlns:a16="http://schemas.microsoft.com/office/drawing/2014/main" id="{E4E2C9FE-C888-D671-0244-3AE88E1F8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1012" y="1859053"/>
              <a:ext cx="840786" cy="86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AAC586C-8B4E-1F74-CEB7-86613EBD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5957" y="2064354"/>
              <a:ext cx="231289" cy="103280"/>
            </a:xfrm>
            <a:prstGeom prst="rect">
              <a:avLst/>
            </a:prstGeom>
          </p:spPr>
        </p:pic>
      </p:grp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0F264232-2715-AEA8-E0F9-63A3B57E0262}"/>
              </a:ext>
            </a:extLst>
          </p:cNvPr>
          <p:cNvSpPr/>
          <p:nvPr/>
        </p:nvSpPr>
        <p:spPr>
          <a:xfrm>
            <a:off x="3748671" y="1749397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FFE733-E584-60EF-A8A8-8CFF9E53A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671" y="1966689"/>
            <a:ext cx="1380659" cy="756926"/>
          </a:xfrm>
          <a:prstGeom prst="rect">
            <a:avLst/>
          </a:prstGeom>
        </p:spPr>
      </p:pic>
      <p:sp>
        <p:nvSpPr>
          <p:cNvPr id="15" name="Google Shape;1669;p42">
            <a:extLst>
              <a:ext uri="{FF2B5EF4-FFF2-40B4-BE49-F238E27FC236}">
                <a16:creationId xmlns:a16="http://schemas.microsoft.com/office/drawing/2014/main" id="{3499ED2E-D324-3DD2-E67E-B1DB7207E3B5}"/>
              </a:ext>
            </a:extLst>
          </p:cNvPr>
          <p:cNvSpPr txBox="1">
            <a:spLocks/>
          </p:cNvSpPr>
          <p:nvPr/>
        </p:nvSpPr>
        <p:spPr>
          <a:xfrm>
            <a:off x="4116123" y="2655106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3.3.5</a:t>
            </a:r>
            <a:endParaRPr lang="ru-RU"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0C298B06-4F7D-FE4D-7BEB-47B68CE5E1AE}"/>
              </a:ext>
            </a:extLst>
          </p:cNvPr>
          <p:cNvSpPr/>
          <p:nvPr/>
        </p:nvSpPr>
        <p:spPr>
          <a:xfrm>
            <a:off x="5199182" y="1755675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AutoShape 4" descr="Picture background">
            <a:extLst>
              <a:ext uri="{FF2B5EF4-FFF2-40B4-BE49-F238E27FC236}">
                <a16:creationId xmlns:a16="http://schemas.microsoft.com/office/drawing/2014/main" id="{6FB52609-868E-3F4E-C85E-0B2A7C8303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6" descr="Picture background">
            <a:extLst>
              <a:ext uri="{FF2B5EF4-FFF2-40B4-BE49-F238E27FC236}">
                <a16:creationId xmlns:a16="http://schemas.microsoft.com/office/drawing/2014/main" id="{16FA80B7-35B6-A137-22AA-2A944996E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Google Shape;1669;p42">
            <a:extLst>
              <a:ext uri="{FF2B5EF4-FFF2-40B4-BE49-F238E27FC236}">
                <a16:creationId xmlns:a16="http://schemas.microsoft.com/office/drawing/2014/main" id="{7CF723A7-E675-3414-1A87-FD70E3EA02D3}"/>
              </a:ext>
            </a:extLst>
          </p:cNvPr>
          <p:cNvSpPr txBox="1">
            <a:spLocks/>
          </p:cNvSpPr>
          <p:nvPr/>
        </p:nvSpPr>
        <p:spPr>
          <a:xfrm>
            <a:off x="5610703" y="2655105"/>
            <a:ext cx="536454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dirty="0"/>
              <a:t>17.0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6B955E-904A-F7D0-47C3-6FF4824F0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270" y="1812548"/>
            <a:ext cx="1683319" cy="946867"/>
          </a:xfrm>
          <a:prstGeom prst="rect">
            <a:avLst/>
          </a:prstGeom>
        </p:spPr>
      </p:pic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F0EDD095-4F8F-33DD-4DC4-08F209ED0799}"/>
              </a:ext>
            </a:extLst>
          </p:cNvPr>
          <p:cNvSpPr/>
          <p:nvPr/>
        </p:nvSpPr>
        <p:spPr>
          <a:xfrm>
            <a:off x="6643902" y="1747284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466BFA29-8A7E-4981-6D36-E7F782517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069" y="1947035"/>
            <a:ext cx="1075965" cy="71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69;p42">
            <a:extLst>
              <a:ext uri="{FF2B5EF4-FFF2-40B4-BE49-F238E27FC236}">
                <a16:creationId xmlns:a16="http://schemas.microsoft.com/office/drawing/2014/main" id="{D88502DF-D040-8F6D-2741-9D08EAC23A72}"/>
              </a:ext>
            </a:extLst>
          </p:cNvPr>
          <p:cNvSpPr txBox="1">
            <a:spLocks/>
          </p:cNvSpPr>
          <p:nvPr/>
        </p:nvSpPr>
        <p:spPr>
          <a:xfrm>
            <a:off x="6958247" y="2655104"/>
            <a:ext cx="688046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dirty="0"/>
              <a:t>4</a:t>
            </a:r>
            <a:r>
              <a:rPr lang="en-US" dirty="0"/>
              <a:t>.27.0</a:t>
            </a:r>
            <a:endParaRPr lang="ru-RU" dirty="0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265EC923-3F60-9BA1-2FB6-59E28EE0DC0A}"/>
              </a:ext>
            </a:extLst>
          </p:cNvPr>
          <p:cNvSpPr/>
          <p:nvPr/>
        </p:nvSpPr>
        <p:spPr>
          <a:xfrm>
            <a:off x="853440" y="3161819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2" name="Picture 14" descr="Picture background">
            <a:extLst>
              <a:ext uri="{FF2B5EF4-FFF2-40B4-BE49-F238E27FC236}">
                <a16:creationId xmlns:a16="http://schemas.microsoft.com/office/drawing/2014/main" id="{F09F6401-0722-F816-F0F1-72AAC65E9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49" y="3358025"/>
            <a:ext cx="1277317" cy="6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69;p42">
            <a:extLst>
              <a:ext uri="{FF2B5EF4-FFF2-40B4-BE49-F238E27FC236}">
                <a16:creationId xmlns:a16="http://schemas.microsoft.com/office/drawing/2014/main" id="{7B8DF1A7-1E7B-3CD5-C387-32286CCAB921}"/>
              </a:ext>
            </a:extLst>
          </p:cNvPr>
          <p:cNvSpPr txBox="1">
            <a:spLocks/>
          </p:cNvSpPr>
          <p:nvPr/>
        </p:nvSpPr>
        <p:spPr>
          <a:xfrm>
            <a:off x="1220891" y="4029435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7.8.0</a:t>
            </a:r>
            <a:endParaRPr lang="ru-RU" dirty="0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0EB47DFC-5529-3C7A-011A-B4B68679E4C3}"/>
              </a:ext>
            </a:extLst>
          </p:cNvPr>
          <p:cNvSpPr/>
          <p:nvPr/>
        </p:nvSpPr>
        <p:spPr>
          <a:xfrm>
            <a:off x="2304225" y="3161819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4" name="Picture 16" descr="Picture background">
            <a:extLst>
              <a:ext uri="{FF2B5EF4-FFF2-40B4-BE49-F238E27FC236}">
                <a16:creationId xmlns:a16="http://schemas.microsoft.com/office/drawing/2014/main" id="{D3F509D8-84E8-3E72-4B64-C17608930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67" y="3378454"/>
            <a:ext cx="1216076" cy="63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69;p42">
            <a:extLst>
              <a:ext uri="{FF2B5EF4-FFF2-40B4-BE49-F238E27FC236}">
                <a16:creationId xmlns:a16="http://schemas.microsoft.com/office/drawing/2014/main" id="{DAD35E1B-059C-7AFC-E05B-C3582306D387}"/>
              </a:ext>
            </a:extLst>
          </p:cNvPr>
          <p:cNvSpPr txBox="1">
            <a:spLocks/>
          </p:cNvSpPr>
          <p:nvPr/>
        </p:nvSpPr>
        <p:spPr>
          <a:xfrm>
            <a:off x="2670489" y="4029435"/>
            <a:ext cx="616757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2.6.0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442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 данных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8D95C1-7178-FD0B-1FD6-5C4C4FEE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173" y="1018899"/>
            <a:ext cx="4149653" cy="3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8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Статистика</a:t>
            </a:r>
            <a:endParaRPr dirty="0"/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8FCE823-91C9-547B-98E2-11A82537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326" y="2911540"/>
            <a:ext cx="4047565" cy="1533707"/>
          </a:xfrm>
          <a:prstGeom prst="rect">
            <a:avLst/>
          </a:prstGeom>
        </p:spPr>
      </p:pic>
      <p:sp>
        <p:nvSpPr>
          <p:cNvPr id="5" name="Google Shape;1533;p39">
            <a:extLst>
              <a:ext uri="{FF2B5EF4-FFF2-40B4-BE49-F238E27FC236}">
                <a16:creationId xmlns:a16="http://schemas.microsoft.com/office/drawing/2014/main" id="{8EBB20AB-C504-497B-AB77-ECC2AA1822BD}"/>
              </a:ext>
            </a:extLst>
          </p:cNvPr>
          <p:cNvSpPr txBox="1">
            <a:spLocks/>
          </p:cNvSpPr>
          <p:nvPr/>
        </p:nvSpPr>
        <p:spPr>
          <a:xfrm>
            <a:off x="203109" y="934838"/>
            <a:ext cx="4926452" cy="295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не пустых строчек кода модуля: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Endpoint-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Написано тестов: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Покрытие всего кода: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Покрытие тестируемого кода: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</a:p>
          <a:p>
            <a:pPr marL="0" indent="0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66011A-561A-AAF8-D39C-E59A4CB65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326" y="419382"/>
            <a:ext cx="3965351" cy="22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3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Сервис файлов</a:t>
            </a:r>
            <a:endParaRPr dirty="0"/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1"/>
          </p:nvPr>
        </p:nvSpPr>
        <p:spPr>
          <a:xfrm>
            <a:off x="720000" y="939600"/>
            <a:ext cx="77040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RESTful </a:t>
            </a:r>
            <a:r>
              <a:rPr lang="ru-RU" dirty="0"/>
              <a:t>Сервис отвечающий за сохранение и получение файлов из облачного хранилища.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02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Сервис файлов</a:t>
            </a:r>
            <a:endParaRPr dirty="0"/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1"/>
          </p:nvPr>
        </p:nvSpPr>
        <p:spPr>
          <a:xfrm>
            <a:off x="720000" y="939600"/>
            <a:ext cx="77040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RESTful </a:t>
            </a:r>
            <a:r>
              <a:rPr lang="ru-RU" dirty="0"/>
              <a:t>Сервис отвечающий за сохранение и получение файлов из облачного хранилища.</a:t>
            </a:r>
            <a:endParaRPr dirty="0"/>
          </a:p>
        </p:txBody>
      </p:sp>
      <p:sp>
        <p:nvSpPr>
          <p:cNvPr id="2" name="Google Shape;1669;p42">
            <a:extLst>
              <a:ext uri="{FF2B5EF4-FFF2-40B4-BE49-F238E27FC236}">
                <a16:creationId xmlns:a16="http://schemas.microsoft.com/office/drawing/2014/main" id="{D50FC4AC-ABD7-679F-0EC4-6A43A30EC847}"/>
              </a:ext>
            </a:extLst>
          </p:cNvPr>
          <p:cNvSpPr txBox="1">
            <a:spLocks/>
          </p:cNvSpPr>
          <p:nvPr/>
        </p:nvSpPr>
        <p:spPr>
          <a:xfrm>
            <a:off x="720000" y="1203234"/>
            <a:ext cx="6741504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800" b="1" dirty="0"/>
              <a:t>Стек технологий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36B61DF1-2C0A-566E-3FAE-ABCA9468E471}"/>
              </a:ext>
            </a:extLst>
          </p:cNvPr>
          <p:cNvSpPr/>
          <p:nvPr/>
        </p:nvSpPr>
        <p:spPr>
          <a:xfrm>
            <a:off x="853440" y="1747284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D646B4B-DB53-C27B-3005-1BAEABDD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44" y="1773918"/>
            <a:ext cx="1024128" cy="10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69;p42">
            <a:extLst>
              <a:ext uri="{FF2B5EF4-FFF2-40B4-BE49-F238E27FC236}">
                <a16:creationId xmlns:a16="http://schemas.microsoft.com/office/drawing/2014/main" id="{548DEC2F-0BCC-A974-CEB0-308652DC0A10}"/>
              </a:ext>
            </a:extLst>
          </p:cNvPr>
          <p:cNvSpPr txBox="1">
            <a:spLocks/>
          </p:cNvSpPr>
          <p:nvPr/>
        </p:nvSpPr>
        <p:spPr>
          <a:xfrm>
            <a:off x="1224276" y="2655107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3.3.5</a:t>
            </a:r>
            <a:endParaRPr lang="ru-RU"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0F264232-2715-AEA8-E0F9-63A3B57E0262}"/>
              </a:ext>
            </a:extLst>
          </p:cNvPr>
          <p:cNvSpPr/>
          <p:nvPr/>
        </p:nvSpPr>
        <p:spPr>
          <a:xfrm>
            <a:off x="3748671" y="1749397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FFE733-E584-60EF-A8A8-8CFF9E53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671" y="1966689"/>
            <a:ext cx="1380659" cy="756926"/>
          </a:xfrm>
          <a:prstGeom prst="rect">
            <a:avLst/>
          </a:prstGeom>
        </p:spPr>
      </p:pic>
      <p:sp>
        <p:nvSpPr>
          <p:cNvPr id="15" name="Google Shape;1669;p42">
            <a:extLst>
              <a:ext uri="{FF2B5EF4-FFF2-40B4-BE49-F238E27FC236}">
                <a16:creationId xmlns:a16="http://schemas.microsoft.com/office/drawing/2014/main" id="{3499ED2E-D324-3DD2-E67E-B1DB7207E3B5}"/>
              </a:ext>
            </a:extLst>
          </p:cNvPr>
          <p:cNvSpPr txBox="1">
            <a:spLocks/>
          </p:cNvSpPr>
          <p:nvPr/>
        </p:nvSpPr>
        <p:spPr>
          <a:xfrm>
            <a:off x="4116123" y="2655106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3.3.5</a:t>
            </a:r>
            <a:endParaRPr lang="ru-RU" dirty="0"/>
          </a:p>
        </p:txBody>
      </p:sp>
      <p:sp>
        <p:nvSpPr>
          <p:cNvPr id="17" name="AutoShape 4" descr="Picture background">
            <a:extLst>
              <a:ext uri="{FF2B5EF4-FFF2-40B4-BE49-F238E27FC236}">
                <a16:creationId xmlns:a16="http://schemas.microsoft.com/office/drawing/2014/main" id="{6FB52609-868E-3F4E-C85E-0B2A7C8303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6" descr="Picture background">
            <a:extLst>
              <a:ext uri="{FF2B5EF4-FFF2-40B4-BE49-F238E27FC236}">
                <a16:creationId xmlns:a16="http://schemas.microsoft.com/office/drawing/2014/main" id="{16FA80B7-35B6-A137-22AA-2A944996E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7639517C-6585-10E7-AA21-B85B9621FF25}"/>
              </a:ext>
            </a:extLst>
          </p:cNvPr>
          <p:cNvGrpSpPr/>
          <p:nvPr/>
        </p:nvGrpSpPr>
        <p:grpSpPr>
          <a:xfrm>
            <a:off x="5241695" y="1750109"/>
            <a:ext cx="1316736" cy="1276332"/>
            <a:chOff x="2304225" y="3161819"/>
            <a:chExt cx="1316736" cy="1276332"/>
          </a:xfrm>
        </p:grpSpPr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0EB47DFC-5529-3C7A-011A-B4B68679E4C3}"/>
                </a:ext>
              </a:extLst>
            </p:cNvPr>
            <p:cNvSpPr/>
            <p:nvPr/>
          </p:nvSpPr>
          <p:spPr>
            <a:xfrm>
              <a:off x="2304225" y="3161819"/>
              <a:ext cx="1316736" cy="12763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64" name="Picture 16" descr="Picture background">
              <a:extLst>
                <a:ext uri="{FF2B5EF4-FFF2-40B4-BE49-F238E27FC236}">
                  <a16:creationId xmlns:a16="http://schemas.microsoft.com/office/drawing/2014/main" id="{D3F509D8-84E8-3E72-4B64-C17608930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3367" y="3378454"/>
              <a:ext cx="1216076" cy="638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Google Shape;1669;p42">
              <a:extLst>
                <a:ext uri="{FF2B5EF4-FFF2-40B4-BE49-F238E27FC236}">
                  <a16:creationId xmlns:a16="http://schemas.microsoft.com/office/drawing/2014/main" id="{DAD35E1B-059C-7AFC-E05B-C3582306D387}"/>
                </a:ext>
              </a:extLst>
            </p:cNvPr>
            <p:cNvSpPr txBox="1">
              <a:spLocks/>
            </p:cNvSpPr>
            <p:nvPr/>
          </p:nvSpPr>
          <p:spPr>
            <a:xfrm>
              <a:off x="2670489" y="4029435"/>
              <a:ext cx="616757" cy="339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/>
              <a:r>
                <a:rPr lang="en-US" dirty="0"/>
                <a:t>2.6.0</a:t>
              </a:r>
              <a:endParaRPr lang="ru-RU" dirty="0"/>
            </a:p>
          </p:txBody>
        </p:sp>
      </p:grp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7B5C677-0C9E-9C22-DE39-0078B563345C}"/>
              </a:ext>
            </a:extLst>
          </p:cNvPr>
          <p:cNvSpPr/>
          <p:nvPr/>
        </p:nvSpPr>
        <p:spPr>
          <a:xfrm>
            <a:off x="2301455" y="1755675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76243624-E92A-18FE-D2A2-ACB21CCD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80" y="1643216"/>
            <a:ext cx="1347426" cy="128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69;p42">
            <a:extLst>
              <a:ext uri="{FF2B5EF4-FFF2-40B4-BE49-F238E27FC236}">
                <a16:creationId xmlns:a16="http://schemas.microsoft.com/office/drawing/2014/main" id="{7135D575-7D94-78D4-3763-028DEB1AD2CC}"/>
              </a:ext>
            </a:extLst>
          </p:cNvPr>
          <p:cNvSpPr txBox="1">
            <a:spLocks/>
          </p:cNvSpPr>
          <p:nvPr/>
        </p:nvSpPr>
        <p:spPr>
          <a:xfrm>
            <a:off x="2661144" y="2662413"/>
            <a:ext cx="597358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3.0.0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30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Статистика</a:t>
            </a:r>
            <a:endParaRPr dirty="0"/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1533;p39">
            <a:extLst>
              <a:ext uri="{FF2B5EF4-FFF2-40B4-BE49-F238E27FC236}">
                <a16:creationId xmlns:a16="http://schemas.microsoft.com/office/drawing/2014/main" id="{8EBB20AB-C504-497B-AB77-ECC2AA1822BD}"/>
              </a:ext>
            </a:extLst>
          </p:cNvPr>
          <p:cNvSpPr txBox="1">
            <a:spLocks/>
          </p:cNvSpPr>
          <p:nvPr/>
        </p:nvSpPr>
        <p:spPr>
          <a:xfrm>
            <a:off x="244215" y="965466"/>
            <a:ext cx="4749815" cy="295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не пустых строчек кода модуля: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857</a:t>
            </a:r>
          </a:p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Endpoint-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Написано тестов: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Покрытие всего кода: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Покрытие тестируемого кода: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</a:p>
          <a:p>
            <a:pPr marL="0" indent="0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E18BEB-7B3F-F6C6-CC89-AF0F01E6D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971"/>
          <a:stretch/>
        </p:blipFill>
        <p:spPr>
          <a:xfrm>
            <a:off x="4986334" y="2865732"/>
            <a:ext cx="3769502" cy="9326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74A743-B225-EE27-C22D-7AA1E3BA7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609"/>
          <a:stretch/>
        </p:blipFill>
        <p:spPr>
          <a:xfrm>
            <a:off x="4978638" y="1116240"/>
            <a:ext cx="3777198" cy="13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Немного обо мне</a:t>
            </a:r>
            <a:endParaRPr dirty="0"/>
          </a:p>
        </p:txBody>
      </p:sp>
      <p:sp>
        <p:nvSpPr>
          <p:cNvPr id="1459" name="Google Shape;1459;p36"/>
          <p:cNvSpPr txBox="1">
            <a:spLocks noGrp="1"/>
          </p:cNvSpPr>
          <p:nvPr>
            <p:ph type="body" idx="1"/>
          </p:nvPr>
        </p:nvSpPr>
        <p:spPr>
          <a:xfrm>
            <a:off x="720000" y="1111222"/>
            <a:ext cx="3157056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</a:rPr>
              <a:t>Воропаев Фёдор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1461" name="Google Shape;1461;p36"/>
          <p:cNvSpPr txBox="1"/>
          <p:nvPr/>
        </p:nvSpPr>
        <p:spPr>
          <a:xfrm>
            <a:off x="713222" y="4133675"/>
            <a:ext cx="385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  <a:hlinkClick r:id="rId3"/>
              </a:rPr>
              <a:t>Github</a:t>
            </a:r>
            <a:r>
              <a:rPr lang="en" sz="1000" b="1" dirty="0">
                <a:solidFill>
                  <a:schemeClr val="dk2"/>
                </a:solidFill>
                <a:uFill>
                  <a:noFill/>
                </a:uFill>
                <a:latin typeface="IBM Plex Mono"/>
                <a:ea typeface="IBM Plex Mono"/>
                <a:cs typeface="IBM Plex Mono"/>
                <a:sym typeface="IBM Plex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b="1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| </a:t>
            </a:r>
            <a:r>
              <a:rPr lang="en" sz="1000" b="1" u="sng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  <a:hlinkClick r:id="rId5"/>
              </a:rPr>
              <a:t>VK</a:t>
            </a:r>
            <a:r>
              <a:rPr lang="en" sz="1000" b="1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| </a:t>
            </a:r>
            <a:r>
              <a:rPr lang="en" sz="1000" b="1" u="sng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  <a:hlinkClick r:id="rId6"/>
              </a:rPr>
              <a:t>Mail</a:t>
            </a:r>
            <a:endParaRPr sz="1000" b="1" u="sng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" name="Google Shape;1459;p36">
            <a:extLst>
              <a:ext uri="{FF2B5EF4-FFF2-40B4-BE49-F238E27FC236}">
                <a16:creationId xmlns:a16="http://schemas.microsoft.com/office/drawing/2014/main" id="{1B6DC007-987E-B6A3-9D9D-CD314808B4E1}"/>
              </a:ext>
            </a:extLst>
          </p:cNvPr>
          <p:cNvSpPr txBox="1">
            <a:spLocks/>
          </p:cNvSpPr>
          <p:nvPr/>
        </p:nvSpPr>
        <p:spPr>
          <a:xfrm>
            <a:off x="713222" y="2036951"/>
            <a:ext cx="3858778" cy="131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ru-RU" sz="1800" dirty="0">
                <a:solidFill>
                  <a:schemeClr val="dk1"/>
                </a:solidFill>
              </a:rPr>
              <a:t>Студент 2-го курса Казанского Федерального Университета </a:t>
            </a:r>
          </a:p>
          <a:p>
            <a:pPr marL="0" indent="0">
              <a:buFont typeface="Poppins"/>
              <a:buNone/>
            </a:pPr>
            <a:r>
              <a:rPr lang="ru-RU" sz="1800" dirty="0">
                <a:solidFill>
                  <a:schemeClr val="dk1"/>
                </a:solidFill>
              </a:rPr>
              <a:t>Института Информационных технологий и Интеллектуальных систем</a:t>
            </a:r>
          </a:p>
        </p:txBody>
      </p:sp>
      <p:sp>
        <p:nvSpPr>
          <p:cNvPr id="6" name="Google Shape;1459;p36">
            <a:extLst>
              <a:ext uri="{FF2B5EF4-FFF2-40B4-BE49-F238E27FC236}">
                <a16:creationId xmlns:a16="http://schemas.microsoft.com/office/drawing/2014/main" id="{D7DAA398-EAB0-3AE0-BAEE-3554A944B149}"/>
              </a:ext>
            </a:extLst>
          </p:cNvPr>
          <p:cNvSpPr txBox="1">
            <a:spLocks/>
          </p:cNvSpPr>
          <p:nvPr/>
        </p:nvSpPr>
        <p:spPr>
          <a:xfrm>
            <a:off x="720000" y="1647241"/>
            <a:ext cx="3858778" cy="131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n-US" sz="1800" dirty="0">
                <a:solidFill>
                  <a:schemeClr val="dk1"/>
                </a:solidFill>
              </a:rPr>
              <a:t>19 </a:t>
            </a:r>
            <a:r>
              <a:rPr lang="ru-RU" sz="1800" dirty="0">
                <a:solidFill>
                  <a:schemeClr val="dk1"/>
                </a:solidFill>
              </a:rPr>
              <a:t>лет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E90797-F5FE-C7D7-8573-A6CB708EA5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0" r="1751" b="1592"/>
          <a:stretch/>
        </p:blipFill>
        <p:spPr>
          <a:xfrm>
            <a:off x="5156790" y="1073546"/>
            <a:ext cx="1924494" cy="24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63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Сервис пользователей</a:t>
            </a:r>
            <a:endParaRPr dirty="0"/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1"/>
          </p:nvPr>
        </p:nvSpPr>
        <p:spPr>
          <a:xfrm>
            <a:off x="720000" y="939600"/>
            <a:ext cx="77040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RESTful </a:t>
            </a:r>
            <a:r>
              <a:rPr lang="ru-RU" dirty="0"/>
              <a:t>Сервис отвечающий за предоставление данных о пользователях, о их заказах и их корзинах</a:t>
            </a:r>
            <a:r>
              <a:rPr lang="en-US" dirty="0"/>
              <a:t>. </a:t>
            </a:r>
            <a:r>
              <a:rPr lang="ru-RU" dirty="0"/>
              <a:t>Также отвечает за оплату.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01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Сервис пользователей</a:t>
            </a:r>
            <a:endParaRPr dirty="0"/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1"/>
          </p:nvPr>
        </p:nvSpPr>
        <p:spPr>
          <a:xfrm>
            <a:off x="720000" y="939600"/>
            <a:ext cx="77040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RESTful </a:t>
            </a:r>
            <a:r>
              <a:rPr lang="ru-RU" dirty="0"/>
              <a:t>Сервис отвечающий за предоставление данных о пользователях, о их заказах и их корзинах</a:t>
            </a:r>
            <a:r>
              <a:rPr lang="en-US" dirty="0"/>
              <a:t>. </a:t>
            </a:r>
            <a:r>
              <a:rPr lang="ru-RU" dirty="0"/>
              <a:t>Также отвечает за оплату.</a:t>
            </a:r>
            <a:endParaRPr dirty="0"/>
          </a:p>
        </p:txBody>
      </p:sp>
      <p:sp>
        <p:nvSpPr>
          <p:cNvPr id="2" name="Google Shape;1669;p42">
            <a:extLst>
              <a:ext uri="{FF2B5EF4-FFF2-40B4-BE49-F238E27FC236}">
                <a16:creationId xmlns:a16="http://schemas.microsoft.com/office/drawing/2014/main" id="{D50FC4AC-ABD7-679F-0EC4-6A43A30EC847}"/>
              </a:ext>
            </a:extLst>
          </p:cNvPr>
          <p:cNvSpPr txBox="1">
            <a:spLocks/>
          </p:cNvSpPr>
          <p:nvPr/>
        </p:nvSpPr>
        <p:spPr>
          <a:xfrm>
            <a:off x="720000" y="1425938"/>
            <a:ext cx="6741504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800" b="1" dirty="0"/>
              <a:t>Стек технологий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36B61DF1-2C0A-566E-3FAE-ABCA9468E471}"/>
              </a:ext>
            </a:extLst>
          </p:cNvPr>
          <p:cNvSpPr/>
          <p:nvPr/>
        </p:nvSpPr>
        <p:spPr>
          <a:xfrm>
            <a:off x="803592" y="1924407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D646B4B-DB53-C27B-3005-1BAEABDD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96" y="1951041"/>
            <a:ext cx="1024128" cy="10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69;p42">
            <a:extLst>
              <a:ext uri="{FF2B5EF4-FFF2-40B4-BE49-F238E27FC236}">
                <a16:creationId xmlns:a16="http://schemas.microsoft.com/office/drawing/2014/main" id="{548DEC2F-0BCC-A974-CEB0-308652DC0A10}"/>
              </a:ext>
            </a:extLst>
          </p:cNvPr>
          <p:cNvSpPr txBox="1">
            <a:spLocks/>
          </p:cNvSpPr>
          <p:nvPr/>
        </p:nvSpPr>
        <p:spPr>
          <a:xfrm>
            <a:off x="1174428" y="2832230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3.3.5</a:t>
            </a:r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5A9E6760-A0B2-5451-DB79-3F206B0F9E55}"/>
              </a:ext>
            </a:extLst>
          </p:cNvPr>
          <p:cNvSpPr/>
          <p:nvPr/>
        </p:nvSpPr>
        <p:spPr>
          <a:xfrm>
            <a:off x="2253768" y="1924407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669;p42">
            <a:extLst>
              <a:ext uri="{FF2B5EF4-FFF2-40B4-BE49-F238E27FC236}">
                <a16:creationId xmlns:a16="http://schemas.microsoft.com/office/drawing/2014/main" id="{4AF9479A-DFB5-5188-E830-D25A6EEB4E64}"/>
              </a:ext>
            </a:extLst>
          </p:cNvPr>
          <p:cNvSpPr txBox="1">
            <a:spLocks/>
          </p:cNvSpPr>
          <p:nvPr/>
        </p:nvSpPr>
        <p:spPr>
          <a:xfrm>
            <a:off x="2620641" y="2835836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3.3.5</a:t>
            </a:r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C17C963-CC23-06CA-59C7-DAAB812F8996}"/>
              </a:ext>
            </a:extLst>
          </p:cNvPr>
          <p:cNvGrpSpPr/>
          <p:nvPr/>
        </p:nvGrpSpPr>
        <p:grpSpPr>
          <a:xfrm>
            <a:off x="2491164" y="2036176"/>
            <a:ext cx="840786" cy="864562"/>
            <a:chOff x="2541012" y="1859053"/>
            <a:chExt cx="840786" cy="864562"/>
          </a:xfrm>
        </p:grpSpPr>
        <p:pic>
          <p:nvPicPr>
            <p:cNvPr id="2050" name="Picture 2" descr="Picture background">
              <a:extLst>
                <a:ext uri="{FF2B5EF4-FFF2-40B4-BE49-F238E27FC236}">
                  <a16:creationId xmlns:a16="http://schemas.microsoft.com/office/drawing/2014/main" id="{E4E2C9FE-C888-D671-0244-3AE88E1F8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1012" y="1859053"/>
              <a:ext cx="840786" cy="86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AAC586C-8B4E-1F74-CEB7-86613EBD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5957" y="2064354"/>
              <a:ext cx="231289" cy="103280"/>
            </a:xfrm>
            <a:prstGeom prst="rect">
              <a:avLst/>
            </a:prstGeom>
          </p:spPr>
        </p:pic>
      </p:grp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0F264232-2715-AEA8-E0F9-63A3B57E0262}"/>
              </a:ext>
            </a:extLst>
          </p:cNvPr>
          <p:cNvSpPr/>
          <p:nvPr/>
        </p:nvSpPr>
        <p:spPr>
          <a:xfrm>
            <a:off x="3698823" y="1926520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FFE733-E584-60EF-A8A8-8CFF9E53A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823" y="2143812"/>
            <a:ext cx="1380659" cy="756926"/>
          </a:xfrm>
          <a:prstGeom prst="rect">
            <a:avLst/>
          </a:prstGeom>
        </p:spPr>
      </p:pic>
      <p:sp>
        <p:nvSpPr>
          <p:cNvPr id="15" name="Google Shape;1669;p42">
            <a:extLst>
              <a:ext uri="{FF2B5EF4-FFF2-40B4-BE49-F238E27FC236}">
                <a16:creationId xmlns:a16="http://schemas.microsoft.com/office/drawing/2014/main" id="{3499ED2E-D324-3DD2-E67E-B1DB7207E3B5}"/>
              </a:ext>
            </a:extLst>
          </p:cNvPr>
          <p:cNvSpPr txBox="1">
            <a:spLocks/>
          </p:cNvSpPr>
          <p:nvPr/>
        </p:nvSpPr>
        <p:spPr>
          <a:xfrm>
            <a:off x="4066275" y="2832229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3.3.5</a:t>
            </a:r>
            <a:endParaRPr lang="ru-RU"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0C298B06-4F7D-FE4D-7BEB-47B68CE5E1AE}"/>
              </a:ext>
            </a:extLst>
          </p:cNvPr>
          <p:cNvSpPr/>
          <p:nvPr/>
        </p:nvSpPr>
        <p:spPr>
          <a:xfrm>
            <a:off x="5149334" y="1932798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AutoShape 4" descr="Picture background">
            <a:extLst>
              <a:ext uri="{FF2B5EF4-FFF2-40B4-BE49-F238E27FC236}">
                <a16:creationId xmlns:a16="http://schemas.microsoft.com/office/drawing/2014/main" id="{6FB52609-868E-3F4E-C85E-0B2A7C8303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9752" y="25964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6" descr="Picture background">
            <a:extLst>
              <a:ext uri="{FF2B5EF4-FFF2-40B4-BE49-F238E27FC236}">
                <a16:creationId xmlns:a16="http://schemas.microsoft.com/office/drawing/2014/main" id="{16FA80B7-35B6-A137-22AA-2A944996EB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2152" y="27488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Google Shape;1669;p42">
            <a:extLst>
              <a:ext uri="{FF2B5EF4-FFF2-40B4-BE49-F238E27FC236}">
                <a16:creationId xmlns:a16="http://schemas.microsoft.com/office/drawing/2014/main" id="{7CF723A7-E675-3414-1A87-FD70E3EA02D3}"/>
              </a:ext>
            </a:extLst>
          </p:cNvPr>
          <p:cNvSpPr txBox="1">
            <a:spLocks/>
          </p:cNvSpPr>
          <p:nvPr/>
        </p:nvSpPr>
        <p:spPr>
          <a:xfrm>
            <a:off x="5560855" y="2832228"/>
            <a:ext cx="536454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dirty="0"/>
              <a:t>17.0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6B955E-904A-F7D0-47C3-6FF4824F0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422" y="1989671"/>
            <a:ext cx="1683319" cy="946867"/>
          </a:xfrm>
          <a:prstGeom prst="rect">
            <a:avLst/>
          </a:prstGeom>
        </p:spPr>
      </p:pic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F0EDD095-4F8F-33DD-4DC4-08F209ED0799}"/>
              </a:ext>
            </a:extLst>
          </p:cNvPr>
          <p:cNvSpPr/>
          <p:nvPr/>
        </p:nvSpPr>
        <p:spPr>
          <a:xfrm>
            <a:off x="6594054" y="1924407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466BFA29-8A7E-4981-6D36-E7F782517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21" y="2124158"/>
            <a:ext cx="1075965" cy="71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69;p42">
            <a:extLst>
              <a:ext uri="{FF2B5EF4-FFF2-40B4-BE49-F238E27FC236}">
                <a16:creationId xmlns:a16="http://schemas.microsoft.com/office/drawing/2014/main" id="{D88502DF-D040-8F6D-2741-9D08EAC23A72}"/>
              </a:ext>
            </a:extLst>
          </p:cNvPr>
          <p:cNvSpPr txBox="1">
            <a:spLocks/>
          </p:cNvSpPr>
          <p:nvPr/>
        </p:nvSpPr>
        <p:spPr>
          <a:xfrm>
            <a:off x="6908399" y="2832227"/>
            <a:ext cx="688046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dirty="0"/>
              <a:t>4</a:t>
            </a:r>
            <a:r>
              <a:rPr lang="en-US" dirty="0"/>
              <a:t>.27.0</a:t>
            </a:r>
            <a:endParaRPr lang="ru-RU" dirty="0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265EC923-3F60-9BA1-2FB6-59E28EE0DC0A}"/>
              </a:ext>
            </a:extLst>
          </p:cNvPr>
          <p:cNvSpPr/>
          <p:nvPr/>
        </p:nvSpPr>
        <p:spPr>
          <a:xfrm>
            <a:off x="803592" y="3338942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2" name="Picture 14" descr="Picture background">
            <a:extLst>
              <a:ext uri="{FF2B5EF4-FFF2-40B4-BE49-F238E27FC236}">
                <a16:creationId xmlns:a16="http://schemas.microsoft.com/office/drawing/2014/main" id="{F09F6401-0722-F816-F0F1-72AAC65E9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01" y="3535148"/>
            <a:ext cx="1277317" cy="67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69;p42">
            <a:extLst>
              <a:ext uri="{FF2B5EF4-FFF2-40B4-BE49-F238E27FC236}">
                <a16:creationId xmlns:a16="http://schemas.microsoft.com/office/drawing/2014/main" id="{7B8DF1A7-1E7B-3CD5-C387-32286CCAB921}"/>
              </a:ext>
            </a:extLst>
          </p:cNvPr>
          <p:cNvSpPr txBox="1">
            <a:spLocks/>
          </p:cNvSpPr>
          <p:nvPr/>
        </p:nvSpPr>
        <p:spPr>
          <a:xfrm>
            <a:off x="1171043" y="4206558"/>
            <a:ext cx="581832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7.8.0</a:t>
            </a:r>
            <a:endParaRPr lang="ru-RU" dirty="0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0EB47DFC-5529-3C7A-011A-B4B68679E4C3}"/>
              </a:ext>
            </a:extLst>
          </p:cNvPr>
          <p:cNvSpPr/>
          <p:nvPr/>
        </p:nvSpPr>
        <p:spPr>
          <a:xfrm>
            <a:off x="2254377" y="3338942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4" name="Picture 16" descr="Picture background">
            <a:extLst>
              <a:ext uri="{FF2B5EF4-FFF2-40B4-BE49-F238E27FC236}">
                <a16:creationId xmlns:a16="http://schemas.microsoft.com/office/drawing/2014/main" id="{D3F509D8-84E8-3E72-4B64-C17608930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19" y="3555577"/>
            <a:ext cx="1216076" cy="63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69;p42">
            <a:extLst>
              <a:ext uri="{FF2B5EF4-FFF2-40B4-BE49-F238E27FC236}">
                <a16:creationId xmlns:a16="http://schemas.microsoft.com/office/drawing/2014/main" id="{DAD35E1B-059C-7AFC-E05B-C3582306D387}"/>
              </a:ext>
            </a:extLst>
          </p:cNvPr>
          <p:cNvSpPr txBox="1">
            <a:spLocks/>
          </p:cNvSpPr>
          <p:nvPr/>
        </p:nvSpPr>
        <p:spPr>
          <a:xfrm>
            <a:off x="2620641" y="4206558"/>
            <a:ext cx="616757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2.6.0</a:t>
            </a:r>
            <a:endParaRPr lang="ru-RU" dirty="0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7932C58-FE7B-BCF4-8402-3F49F719DF81}"/>
              </a:ext>
            </a:extLst>
          </p:cNvPr>
          <p:cNvSpPr/>
          <p:nvPr/>
        </p:nvSpPr>
        <p:spPr>
          <a:xfrm>
            <a:off x="3698823" y="3338942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9A91E9-246E-0061-8E62-8FB6DB699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79202" y="3642253"/>
            <a:ext cx="1181100" cy="457200"/>
          </a:xfrm>
          <a:prstGeom prst="rect">
            <a:avLst/>
          </a:prstGeom>
        </p:spPr>
      </p:pic>
      <p:sp>
        <p:nvSpPr>
          <p:cNvPr id="12" name="Google Shape;1669;p42">
            <a:extLst>
              <a:ext uri="{FF2B5EF4-FFF2-40B4-BE49-F238E27FC236}">
                <a16:creationId xmlns:a16="http://schemas.microsoft.com/office/drawing/2014/main" id="{06EFF6AB-19D9-9D3B-4904-B0CFB01A2E3C}"/>
              </a:ext>
            </a:extLst>
          </p:cNvPr>
          <p:cNvSpPr txBox="1">
            <a:spLocks/>
          </p:cNvSpPr>
          <p:nvPr/>
        </p:nvSpPr>
        <p:spPr>
          <a:xfrm>
            <a:off x="4078027" y="4184946"/>
            <a:ext cx="778140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27.1.0</a:t>
            </a:r>
            <a:endParaRPr lang="ru-RU" dirty="0"/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4B11074E-FE57-9C4A-641C-EA3103F2DCB5}"/>
              </a:ext>
            </a:extLst>
          </p:cNvPr>
          <p:cNvSpPr/>
          <p:nvPr/>
        </p:nvSpPr>
        <p:spPr>
          <a:xfrm>
            <a:off x="5149334" y="3338942"/>
            <a:ext cx="1316736" cy="127633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614E28-43E1-1C54-338E-0C6D03653F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3522" y="3715990"/>
            <a:ext cx="1148360" cy="302200"/>
          </a:xfrm>
          <a:prstGeom prst="rect">
            <a:avLst/>
          </a:prstGeom>
        </p:spPr>
      </p:pic>
      <p:sp>
        <p:nvSpPr>
          <p:cNvPr id="28" name="Google Shape;1669;p42">
            <a:extLst>
              <a:ext uri="{FF2B5EF4-FFF2-40B4-BE49-F238E27FC236}">
                <a16:creationId xmlns:a16="http://schemas.microsoft.com/office/drawing/2014/main" id="{56682D78-7A5F-598C-5A8B-C960C88FE6B4}"/>
              </a:ext>
            </a:extLst>
          </p:cNvPr>
          <p:cNvSpPr txBox="1">
            <a:spLocks/>
          </p:cNvSpPr>
          <p:nvPr/>
        </p:nvSpPr>
        <p:spPr>
          <a:xfrm>
            <a:off x="5536144" y="4184945"/>
            <a:ext cx="778140" cy="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1.19.8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55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 данных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FB63BC-D8CF-4F5E-30D8-23ABCE65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65" y="1017725"/>
            <a:ext cx="5005670" cy="39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Статистика</a:t>
            </a:r>
            <a:endParaRPr dirty="0"/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1533;p39">
            <a:extLst>
              <a:ext uri="{FF2B5EF4-FFF2-40B4-BE49-F238E27FC236}">
                <a16:creationId xmlns:a16="http://schemas.microsoft.com/office/drawing/2014/main" id="{8EBB20AB-C504-497B-AB77-ECC2AA1822BD}"/>
              </a:ext>
            </a:extLst>
          </p:cNvPr>
          <p:cNvSpPr txBox="1">
            <a:spLocks/>
          </p:cNvSpPr>
          <p:nvPr/>
        </p:nvSpPr>
        <p:spPr>
          <a:xfrm>
            <a:off x="244215" y="965466"/>
            <a:ext cx="4749815" cy="295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не пустых строчек кода модуля: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4756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Endpoint-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ов: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Написано тестов: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Покрытие всего кода: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6%</a:t>
            </a:r>
          </a:p>
          <a:p>
            <a:pPr marL="0" indent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Покрытие тестируемого кода: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pPr marL="0" indent="0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ACA480-BC7D-CF5D-C8EB-E818EDE61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86" y="802970"/>
            <a:ext cx="4157950" cy="14853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C55F35-36B2-3577-D399-F059496E7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85" y="2377400"/>
            <a:ext cx="4157949" cy="24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86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CI/CD</a:t>
            </a:r>
            <a:endParaRPr dirty="0"/>
          </a:p>
        </p:txBody>
      </p:sp>
      <p:sp>
        <p:nvSpPr>
          <p:cNvPr id="1459" name="Google Shape;1459;p36"/>
          <p:cNvSpPr txBox="1">
            <a:spLocks noGrp="1"/>
          </p:cNvSpPr>
          <p:nvPr>
            <p:ph type="body" idx="1"/>
          </p:nvPr>
        </p:nvSpPr>
        <p:spPr>
          <a:xfrm>
            <a:off x="719999" y="916526"/>
            <a:ext cx="8073349" cy="1971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dk1"/>
                </a:solidFill>
                <a:latin typeface="PT Sans" panose="020B0503020203020204" pitchFamily="34" charset="0"/>
              </a:rPr>
              <a:t>Каждый компонент </a:t>
            </a:r>
            <a:r>
              <a:rPr lang="ru-RU" sz="1600" dirty="0">
                <a:solidFill>
                  <a:schemeClr val="dk1"/>
                </a:solidFill>
                <a:latin typeface="PT Sans" panose="020B0503020203020204" pitchFamily="34" charset="0"/>
              </a:rPr>
              <a:t>системы </a:t>
            </a:r>
            <a:r>
              <a:rPr lang="ru-RU" sz="1600" b="1" dirty="0">
                <a:solidFill>
                  <a:schemeClr val="dk1"/>
                </a:solidFill>
                <a:latin typeface="PT Sans" panose="020B0503020203020204" pitchFamily="34" charset="0"/>
              </a:rPr>
              <a:t>упакован в </a:t>
            </a:r>
            <a:r>
              <a:rPr lang="en" sz="1600" b="1" dirty="0">
                <a:solidFill>
                  <a:schemeClr val="dk1"/>
                </a:solidFill>
                <a:latin typeface="PT Sans" panose="020B0503020203020204" pitchFamily="34" charset="0"/>
              </a:rPr>
              <a:t>docker image</a:t>
            </a:r>
            <a:r>
              <a:rPr lang="en" sz="1600" dirty="0">
                <a:solidFill>
                  <a:schemeClr val="dk1"/>
                </a:solidFill>
                <a:latin typeface="PT Sans" panose="020B0503020203020204" pitchFamily="34" charset="0"/>
              </a:rPr>
              <a:t>. </a:t>
            </a:r>
            <a:r>
              <a:rPr lang="ru-RU" sz="1600" b="1" dirty="0">
                <a:solidFill>
                  <a:schemeClr val="dk1"/>
                </a:solidFill>
                <a:latin typeface="PT Sans" panose="020B0503020203020204" pitchFamily="34" charset="0"/>
              </a:rPr>
              <a:t>Конфигурация</a:t>
            </a:r>
            <a:r>
              <a:rPr lang="ru-RU" sz="1600" dirty="0">
                <a:solidFill>
                  <a:schemeClr val="dk1"/>
                </a:solidFill>
                <a:latin typeface="PT Sans" panose="020B0503020203020204" pitchFamily="34" charset="0"/>
              </a:rPr>
              <a:t> компонентов </a:t>
            </a:r>
            <a:r>
              <a:rPr lang="ru-RU" sz="1600" b="1" dirty="0">
                <a:solidFill>
                  <a:schemeClr val="dk1"/>
                </a:solidFill>
                <a:latin typeface="PT Sans" panose="020B0503020203020204" pitchFamily="34" charset="0"/>
              </a:rPr>
              <a:t>хранится</a:t>
            </a:r>
            <a:r>
              <a:rPr lang="ru-RU" sz="1600" dirty="0">
                <a:solidFill>
                  <a:schemeClr val="dk1"/>
                </a:solidFill>
                <a:latin typeface="PT Sans" panose="020B0503020203020204" pitchFamily="34" charset="0"/>
              </a:rPr>
              <a:t> и </a:t>
            </a:r>
            <a:r>
              <a:rPr lang="ru-RU" sz="1600" b="1" dirty="0">
                <a:solidFill>
                  <a:schemeClr val="dk1"/>
                </a:solidFill>
                <a:latin typeface="PT Sans" panose="020B0503020203020204" pitchFamily="34" charset="0"/>
              </a:rPr>
              <a:t>развертывается</a:t>
            </a:r>
            <a:r>
              <a:rPr lang="ru-RU" sz="1600" dirty="0">
                <a:solidFill>
                  <a:schemeClr val="dk1"/>
                </a:solidFill>
                <a:latin typeface="PT Sans" panose="020B0503020203020204" pitchFamily="34" charset="0"/>
              </a:rPr>
              <a:t> с помощью </a:t>
            </a:r>
            <a:r>
              <a:rPr lang="en" sz="1600" b="1" dirty="0">
                <a:solidFill>
                  <a:schemeClr val="dk1"/>
                </a:solidFill>
                <a:latin typeface="PT Sans" panose="020B0503020203020204" pitchFamily="34" charset="0"/>
              </a:rPr>
              <a:t>docker-compose</a:t>
            </a:r>
            <a:r>
              <a:rPr lang="en" sz="1600" dirty="0">
                <a:solidFill>
                  <a:schemeClr val="dk1"/>
                </a:solidFill>
                <a:latin typeface="PT Sans" panose="020B0503020203020204" pitchFamily="34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PT Sans" panose="020B0503020203020204" pitchFamily="34" charset="0"/>
              </a:rPr>
              <a:t>Непрерывная интеграция и поставка настроены с помощью </a:t>
            </a:r>
            <a:r>
              <a:rPr lang="en" sz="1600" b="1" dirty="0">
                <a:solidFill>
                  <a:schemeClr val="dk1"/>
                </a:solidFill>
                <a:latin typeface="PT Sans" panose="020B0503020203020204" pitchFamily="34" charset="0"/>
              </a:rPr>
              <a:t>GitHub actions</a:t>
            </a:r>
            <a:r>
              <a:rPr lang="en" sz="1600" dirty="0">
                <a:solidFill>
                  <a:schemeClr val="dk1"/>
                </a:solidFill>
                <a:latin typeface="PT Sans" panose="020B0503020203020204" pitchFamily="34" charset="0"/>
              </a:rPr>
              <a:t>.</a:t>
            </a:r>
            <a:endParaRPr lang="ru-RU" sz="1600" dirty="0">
              <a:solidFill>
                <a:schemeClr val="dk1"/>
              </a:solidFill>
              <a:latin typeface="PT Sans" panose="020B05030202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chemeClr val="dk1"/>
              </a:solidFill>
              <a:latin typeface="PT Sans" panose="020B0503020203020204" pitchFamily="34" charset="0"/>
            </a:endParaRPr>
          </a:p>
          <a:p>
            <a:pPr marL="0" indent="0">
              <a:buNone/>
            </a:pPr>
            <a:r>
              <a:rPr lang="ru-RU" sz="1600" dirty="0">
                <a:latin typeface="IBM Plex Mono"/>
                <a:ea typeface="IBM Plex Mono"/>
                <a:cs typeface="IBM Plex Mono"/>
                <a:sym typeface="IBM Plex Mono"/>
              </a:rPr>
              <a:t>Проект </a:t>
            </a:r>
            <a:r>
              <a:rPr lang="ru-RU" sz="1600" b="1" dirty="0">
                <a:latin typeface="IBM Plex Mono"/>
                <a:ea typeface="IBM Plex Mono"/>
                <a:cs typeface="IBM Plex Mono"/>
                <a:sym typeface="IBM Plex Mono"/>
              </a:rPr>
              <a:t>развернут</a:t>
            </a:r>
            <a:r>
              <a:rPr lang="ru-RU" sz="1600" dirty="0">
                <a:latin typeface="IBM Plex Mono"/>
                <a:ea typeface="IBM Plex Mono"/>
                <a:cs typeface="IBM Plex Mono"/>
                <a:sym typeface="IBM Plex Mono"/>
              </a:rPr>
              <a:t> и доступен по </a:t>
            </a:r>
            <a:r>
              <a:rPr lang="en-US" sz="1600" b="1" dirty="0">
                <a:latin typeface="IBM Plex Mono"/>
                <a:ea typeface="IBM Plex Mono"/>
                <a:cs typeface="IBM Plex Mono"/>
                <a:sym typeface="IBM Plex Mono"/>
              </a:rPr>
              <a:t>IP</a:t>
            </a:r>
            <a:r>
              <a:rPr lang="ru-RU" sz="1600" b="1" dirty="0">
                <a:latin typeface="IBM Plex Mono"/>
                <a:ea typeface="IBM Plex Mono"/>
                <a:cs typeface="IBM Plex Mono"/>
                <a:sym typeface="IBM Plex Mono"/>
              </a:rPr>
              <a:t> адресу</a:t>
            </a:r>
            <a:r>
              <a:rPr lang="ru-RU" sz="1600" dirty="0"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" sz="1600" b="1" dirty="0">
                <a:latin typeface="IBM Plex Mono"/>
                <a:ea typeface="IBM Plex Mono"/>
                <a:cs typeface="IBM Plex Mono"/>
                <a:sym typeface="IBM Plex Mono"/>
              </a:rPr>
              <a:t>http://176.123.166.167</a:t>
            </a:r>
            <a:r>
              <a:rPr lang="ru-RU" sz="1600" b="1" dirty="0"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endParaRPr lang="en-US" sz="1600" b="1" dirty="0"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T Sans" panose="020B0503020203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899F920-D1F4-2A9F-B0E1-19A83EEC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76" y="2491212"/>
            <a:ext cx="2426510" cy="19262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C3E3D1-1E58-AF2D-F4D5-EEA4A3636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313" y="2491212"/>
            <a:ext cx="2591908" cy="16471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44EAF3-ED42-7C51-8C5D-C85449DC4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52" y="2491212"/>
            <a:ext cx="3103936" cy="21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1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Метрики</a:t>
            </a:r>
            <a:endParaRPr dirty="0"/>
          </a:p>
        </p:txBody>
      </p:sp>
      <p:sp>
        <p:nvSpPr>
          <p:cNvPr id="2105" name="Google Shape;2105;p53"/>
          <p:cNvSpPr txBox="1"/>
          <p:nvPr/>
        </p:nvSpPr>
        <p:spPr>
          <a:xfrm>
            <a:off x="414524" y="1087912"/>
            <a:ext cx="8216520" cy="323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Примеры собственных метрик: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Количество созданных продуктов, брендов, категорий.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Количество фотографий у которых изменен размер.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Количество выгруженных, загруженных, удаленных фото.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Среднее количество</a:t>
            </a:r>
            <a:r>
              <a:rPr lang="en-US"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ru-RU"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средняя цена товаров в заказе.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Количество успешных платежей, количество возвратов.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Количество созданных пользователей.</a:t>
            </a:r>
            <a:endParaRPr sz="20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1904865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8;p36">
            <a:extLst>
              <a:ext uri="{FF2B5EF4-FFF2-40B4-BE49-F238E27FC236}">
                <a16:creationId xmlns:a16="http://schemas.microsoft.com/office/drawing/2014/main" id="{03ABC3E3-A513-3718-3A82-6545B0A37BD9}"/>
              </a:ext>
            </a:extLst>
          </p:cNvPr>
          <p:cNvSpPr txBox="1">
            <a:spLocks/>
          </p:cNvSpPr>
          <p:nvPr/>
        </p:nvSpPr>
        <p:spPr>
          <a:xfrm>
            <a:off x="720000" y="2344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ru-RU"/>
              <a:t>Демо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263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E9F443-4224-1496-E054-AB4A34691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98" y="1015695"/>
            <a:ext cx="4284702" cy="3320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BDB9D7-375E-1332-FC58-E2A1082A0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548" y="1015695"/>
            <a:ext cx="4208340" cy="33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59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B3EBEA-9F8C-509D-D3DE-0DB0CD504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75" y="807161"/>
            <a:ext cx="5076849" cy="39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57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9C842C-3D3B-6041-8D00-3A66F0A0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39" y="867508"/>
            <a:ext cx="5722522" cy="40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2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Проблематика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4881006" y="1662528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Людям </a:t>
            </a:r>
            <a:r>
              <a:rPr lang="ru-RU" sz="1600" b="1" dirty="0"/>
              <a:t>тяжело найти интересные</a:t>
            </a:r>
            <a:r>
              <a:rPr lang="ru-RU" sz="1600" dirty="0"/>
              <a:t> малые </a:t>
            </a:r>
            <a:r>
              <a:rPr lang="ru-RU" sz="1600" b="1" dirty="0"/>
              <a:t>бренды</a:t>
            </a:r>
            <a:r>
              <a:rPr lang="ru-RU" sz="1600" dirty="0"/>
              <a:t>, потому что </a:t>
            </a:r>
            <a:r>
              <a:rPr lang="ru-RU" sz="1600" b="1" dirty="0"/>
              <a:t>не существует единого ресурса </a:t>
            </a:r>
            <a:r>
              <a:rPr lang="ru-RU" sz="1600" dirty="0"/>
              <a:t>для их размещения.</a:t>
            </a:r>
            <a:endParaRPr sz="1600" dirty="0"/>
          </a:p>
        </p:txBody>
      </p:sp>
      <p:sp>
        <p:nvSpPr>
          <p:cNvPr id="1533" name="Google Shape;1533;p39"/>
          <p:cNvSpPr txBox="1">
            <a:spLocks noGrp="1"/>
          </p:cNvSpPr>
          <p:nvPr>
            <p:ph type="subTitle" idx="2"/>
          </p:nvPr>
        </p:nvSpPr>
        <p:spPr>
          <a:xfrm>
            <a:off x="720000" y="1662527"/>
            <a:ext cx="3852000" cy="2151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В России </a:t>
            </a:r>
            <a:r>
              <a:rPr lang="ru-RU" sz="1600" b="1" dirty="0"/>
              <a:t>много</a:t>
            </a:r>
            <a:r>
              <a:rPr lang="ru-RU" sz="1600" dirty="0"/>
              <a:t> талантливых </a:t>
            </a:r>
            <a:r>
              <a:rPr lang="ru-RU" sz="1600" b="1" dirty="0"/>
              <a:t>дизайнеров</a:t>
            </a:r>
            <a:r>
              <a:rPr lang="ru-RU" sz="1600" dirty="0"/>
              <a:t> </a:t>
            </a:r>
            <a:r>
              <a:rPr lang="ru-RU" sz="1600" b="1" dirty="0"/>
              <a:t>одежды</a:t>
            </a:r>
            <a:r>
              <a:rPr lang="ru-RU" sz="1600" dirty="0"/>
              <a:t>, которые </a:t>
            </a:r>
            <a:r>
              <a:rPr lang="ru-RU" sz="1600" b="1" dirty="0"/>
              <a:t>не могут найти покупателей </a:t>
            </a:r>
            <a:r>
              <a:rPr lang="ru-RU" sz="1600" dirty="0"/>
              <a:t>из за более крупных конкурентов на рынке.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532;p39">
            <a:extLst>
              <a:ext uri="{FF2B5EF4-FFF2-40B4-BE49-F238E27FC236}">
                <a16:creationId xmlns:a16="http://schemas.microsoft.com/office/drawing/2014/main" id="{350B83CE-027A-71F9-2108-4082C6EA2AD3}"/>
              </a:ext>
            </a:extLst>
          </p:cNvPr>
          <p:cNvSpPr txBox="1">
            <a:spLocks/>
          </p:cNvSpPr>
          <p:nvPr/>
        </p:nvSpPr>
        <p:spPr>
          <a:xfrm>
            <a:off x="719988" y="1289496"/>
            <a:ext cx="354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800" b="1" dirty="0"/>
              <a:t>Со стороны малого бизнеса:</a:t>
            </a:r>
            <a:endParaRPr lang="en" sz="1800" b="1" dirty="0"/>
          </a:p>
        </p:txBody>
      </p:sp>
      <p:sp>
        <p:nvSpPr>
          <p:cNvPr id="3" name="Google Shape;1532;p39">
            <a:extLst>
              <a:ext uri="{FF2B5EF4-FFF2-40B4-BE49-F238E27FC236}">
                <a16:creationId xmlns:a16="http://schemas.microsoft.com/office/drawing/2014/main" id="{20D60A45-0877-E2A2-DDE4-F9415BD3086C}"/>
              </a:ext>
            </a:extLst>
          </p:cNvPr>
          <p:cNvSpPr txBox="1">
            <a:spLocks/>
          </p:cNvSpPr>
          <p:nvPr/>
        </p:nvSpPr>
        <p:spPr>
          <a:xfrm>
            <a:off x="4881006" y="1289496"/>
            <a:ext cx="354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800" b="1" dirty="0"/>
              <a:t>Со стороны клиентов: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3798974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147D58-BAC3-166E-3B63-4EB5BEF1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41177"/>
            <a:ext cx="7772400" cy="34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438E1B-8555-48A0-D402-941885E7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84" y="807161"/>
            <a:ext cx="7322031" cy="41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63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E9FC07-01B5-C873-23AB-84441B4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07161"/>
            <a:ext cx="7772400" cy="40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7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BE0B7D-45C3-1465-53A4-D34D99D5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138" y="1011995"/>
            <a:ext cx="5239723" cy="38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6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A5218E-F123-1F9D-C281-1A63EA63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00" y="807161"/>
            <a:ext cx="7772400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72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E9824-A89E-01F8-C0F6-A86B94FB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897109"/>
            <a:ext cx="5486400" cy="40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2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9CAB90A-3AE1-F741-1BEB-24513A56D503}"/>
              </a:ext>
            </a:extLst>
          </p:cNvPr>
          <p:cNvGrpSpPr/>
          <p:nvPr/>
        </p:nvGrpSpPr>
        <p:grpSpPr>
          <a:xfrm>
            <a:off x="1414584" y="807161"/>
            <a:ext cx="6314831" cy="3907301"/>
            <a:chOff x="2079805" y="807161"/>
            <a:chExt cx="6314831" cy="390730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E9DC6E3-08B4-57C7-C44E-022E002E9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805" y="807161"/>
              <a:ext cx="6314831" cy="3907301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EDC1AB7-53E1-8D51-2B33-FB9E9AD99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5025" y="2156830"/>
              <a:ext cx="673100" cy="2311400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56085AA-B78F-B7F2-6534-5061AB0B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0638" y="2156830"/>
              <a:ext cx="1755192" cy="2340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438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D5FCD1-7E22-C818-17F6-5B10DDD1D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00" y="795690"/>
            <a:ext cx="6358800" cy="41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46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F1F2FB-B97B-DDB3-8C0D-CFFC7EEC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00" y="1348661"/>
            <a:ext cx="7772400" cy="28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86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E2863B2-74AC-EE5E-44B9-E58D314D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69" y="807161"/>
            <a:ext cx="7532862" cy="41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20000" y="3257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 моего проекта</a:t>
            </a:r>
            <a:endParaRPr dirty="0"/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2"/>
          </p:nvPr>
        </p:nvSpPr>
        <p:spPr>
          <a:xfrm>
            <a:off x="720000" y="916361"/>
            <a:ext cx="8535511" cy="2026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Целью</a:t>
            </a:r>
            <a:r>
              <a:rPr lang="ru-RU" sz="1800" dirty="0"/>
              <a:t> моего проекта </a:t>
            </a:r>
            <a:r>
              <a:rPr lang="ru-RU" sz="1800" b="1" dirty="0"/>
              <a:t>является</a:t>
            </a:r>
            <a:r>
              <a:rPr lang="ru-RU" sz="1800" dirty="0"/>
              <a:t> </a:t>
            </a:r>
            <a:r>
              <a:rPr lang="ru-RU" sz="1800" b="1" dirty="0"/>
              <a:t>создание единой платформы </a:t>
            </a:r>
            <a:r>
              <a:rPr lang="ru-RU" sz="1800" dirty="0"/>
              <a:t>для бесплатного </a:t>
            </a:r>
            <a:r>
              <a:rPr lang="ru-RU" sz="1800" b="1" dirty="0"/>
              <a:t>размещения</a:t>
            </a:r>
            <a:r>
              <a:rPr lang="ru-RU" sz="1800" dirty="0"/>
              <a:t>  частных </a:t>
            </a:r>
            <a:r>
              <a:rPr lang="ru-RU" sz="1800" b="1" dirty="0"/>
              <a:t>брендов</a:t>
            </a:r>
            <a:r>
              <a:rPr lang="ru-RU" sz="1800" dirty="0"/>
              <a:t> </a:t>
            </a:r>
            <a:r>
              <a:rPr lang="ru-RU" sz="1800" b="1" dirty="0"/>
              <a:t>от</a:t>
            </a:r>
            <a:r>
              <a:rPr lang="ru-RU" sz="1800" dirty="0"/>
              <a:t> еще не </a:t>
            </a:r>
            <a:r>
              <a:rPr lang="ru-RU" sz="1800" b="1" dirty="0"/>
              <a:t>популярных дизайнеров</a:t>
            </a:r>
            <a:r>
              <a:rPr lang="ru-RU" sz="1800" dirty="0"/>
              <a:t>.</a:t>
            </a:r>
          </a:p>
        </p:txBody>
      </p:sp>
      <p:sp>
        <p:nvSpPr>
          <p:cNvPr id="9" name="Google Shape;1637;p41">
            <a:extLst>
              <a:ext uri="{FF2B5EF4-FFF2-40B4-BE49-F238E27FC236}">
                <a16:creationId xmlns:a16="http://schemas.microsoft.com/office/drawing/2014/main" id="{17564A72-1791-9D03-DE18-FBCE172E7386}"/>
              </a:ext>
            </a:extLst>
          </p:cNvPr>
          <p:cNvSpPr txBox="1">
            <a:spLocks/>
          </p:cNvSpPr>
          <p:nvPr/>
        </p:nvSpPr>
        <p:spPr>
          <a:xfrm>
            <a:off x="720000" y="2735543"/>
            <a:ext cx="2901821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b="1" dirty="0"/>
              <a:t>Платформа</a:t>
            </a:r>
            <a:r>
              <a:rPr lang="ru-RU" dirty="0"/>
              <a:t> сможет </a:t>
            </a:r>
            <a:r>
              <a:rPr lang="ru-RU" b="1" dirty="0"/>
              <a:t>удовлетворить</a:t>
            </a:r>
            <a:r>
              <a:rPr lang="ru-RU" dirty="0"/>
              <a:t> </a:t>
            </a:r>
            <a:r>
              <a:rPr lang="ru-RU" b="1" dirty="0"/>
              <a:t>потребности</a:t>
            </a:r>
            <a:r>
              <a:rPr lang="ru-RU" dirty="0"/>
              <a:t> малого </a:t>
            </a:r>
            <a:r>
              <a:rPr lang="ru-RU" b="1" dirty="0"/>
              <a:t>бизнеса</a:t>
            </a:r>
            <a:r>
              <a:rPr lang="ru-RU" dirty="0"/>
              <a:t>.</a:t>
            </a:r>
          </a:p>
        </p:txBody>
      </p:sp>
      <p:sp>
        <p:nvSpPr>
          <p:cNvPr id="10" name="Google Shape;1637;p41">
            <a:extLst>
              <a:ext uri="{FF2B5EF4-FFF2-40B4-BE49-F238E27FC236}">
                <a16:creationId xmlns:a16="http://schemas.microsoft.com/office/drawing/2014/main" id="{AF93436F-1BAE-F107-2E43-FF5BA337030A}"/>
              </a:ext>
            </a:extLst>
          </p:cNvPr>
          <p:cNvSpPr txBox="1">
            <a:spLocks/>
          </p:cNvSpPr>
          <p:nvPr/>
        </p:nvSpPr>
        <p:spPr>
          <a:xfrm>
            <a:off x="3282511" y="2707781"/>
            <a:ext cx="2819072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b="1" dirty="0"/>
              <a:t>Клиент</a:t>
            </a:r>
            <a:r>
              <a:rPr lang="ru-RU" dirty="0"/>
              <a:t> </a:t>
            </a:r>
            <a:r>
              <a:rPr lang="ru-RU" b="1" dirty="0"/>
              <a:t>получит</a:t>
            </a:r>
            <a:r>
              <a:rPr lang="ru-RU" dirty="0"/>
              <a:t> удобную единую </a:t>
            </a:r>
            <a:r>
              <a:rPr lang="ru-RU" b="1" dirty="0"/>
              <a:t>платформу</a:t>
            </a:r>
            <a:r>
              <a:rPr lang="ru-RU" dirty="0"/>
              <a:t>, на которой </a:t>
            </a:r>
            <a:r>
              <a:rPr lang="ru-RU" b="1" dirty="0"/>
              <a:t>сможет</a:t>
            </a:r>
            <a:r>
              <a:rPr lang="ru-RU" dirty="0"/>
              <a:t> </a:t>
            </a:r>
            <a:r>
              <a:rPr lang="ru-RU" b="1" dirty="0"/>
              <a:t>приобретать</a:t>
            </a:r>
            <a:r>
              <a:rPr lang="ru-RU" dirty="0"/>
              <a:t> </a:t>
            </a:r>
            <a:r>
              <a:rPr lang="ru-RU" b="1" dirty="0"/>
              <a:t>вещи</a:t>
            </a:r>
            <a:r>
              <a:rPr lang="ru-RU" dirty="0"/>
              <a:t> от некрупных </a:t>
            </a:r>
            <a:r>
              <a:rPr lang="ru-RU" b="1" dirty="0"/>
              <a:t>брендов</a:t>
            </a:r>
            <a:r>
              <a:rPr lang="ru-RU" dirty="0"/>
              <a:t>.</a:t>
            </a:r>
          </a:p>
        </p:txBody>
      </p:sp>
      <p:sp>
        <p:nvSpPr>
          <p:cNvPr id="11" name="Google Shape;1637;p41">
            <a:extLst>
              <a:ext uri="{FF2B5EF4-FFF2-40B4-BE49-F238E27FC236}">
                <a16:creationId xmlns:a16="http://schemas.microsoft.com/office/drawing/2014/main" id="{6FEDE41E-2A7A-8C63-47FF-898D5E6FC26E}"/>
              </a:ext>
            </a:extLst>
          </p:cNvPr>
          <p:cNvSpPr txBox="1">
            <a:spLocks/>
          </p:cNvSpPr>
          <p:nvPr/>
        </p:nvSpPr>
        <p:spPr>
          <a:xfrm>
            <a:off x="6053322" y="2707781"/>
            <a:ext cx="2901821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dirty="0"/>
              <a:t>Сам </a:t>
            </a:r>
            <a:r>
              <a:rPr lang="ru-RU" b="1" dirty="0"/>
              <a:t>проект</a:t>
            </a:r>
            <a:r>
              <a:rPr lang="ru-RU" dirty="0"/>
              <a:t> </a:t>
            </a:r>
            <a:r>
              <a:rPr lang="ru-RU" b="1" dirty="0"/>
              <a:t>сможет</a:t>
            </a:r>
            <a:r>
              <a:rPr lang="ru-RU" dirty="0"/>
              <a:t> </a:t>
            </a:r>
            <a:r>
              <a:rPr lang="ru-RU" b="1" dirty="0"/>
              <a:t>зарабатывать</a:t>
            </a:r>
            <a:r>
              <a:rPr lang="ru-RU" dirty="0"/>
              <a:t> </a:t>
            </a:r>
            <a:r>
              <a:rPr lang="ru-RU" b="1" dirty="0"/>
              <a:t>на продвижении </a:t>
            </a:r>
            <a:r>
              <a:rPr lang="ru-RU" dirty="0"/>
              <a:t>брендов за деньги или </a:t>
            </a:r>
            <a:r>
              <a:rPr lang="ru-RU" b="1" dirty="0"/>
              <a:t>на комиссии </a:t>
            </a:r>
            <a:r>
              <a:rPr lang="ru-RU" dirty="0"/>
              <a:t>за оплату.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48C75B-7BFB-6136-749F-274DAB00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271593"/>
            <a:ext cx="622300" cy="533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FD24B58-F6C8-5939-7F7E-A764F26A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811" y="2276704"/>
            <a:ext cx="647700" cy="533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3C97DB-0DE8-D903-D292-71C684ADC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283" y="2349094"/>
            <a:ext cx="533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1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2344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383921-0FFF-F881-1EC0-299116E3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24569"/>
            <a:ext cx="7772400" cy="28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67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1"/>
          </p:nvPr>
        </p:nvSpPr>
        <p:spPr>
          <a:xfrm>
            <a:off x="720000" y="1251149"/>
            <a:ext cx="7308878" cy="3447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PT Sans" panose="020B0503020203020204" pitchFamily="34" charset="0"/>
              </a:rPr>
              <a:t>В рамках проекта </a:t>
            </a:r>
            <a:r>
              <a:rPr lang="ru-RU" sz="1600" b="1" dirty="0">
                <a:latin typeface="PT Sans" panose="020B0503020203020204" pitchFamily="34" charset="0"/>
              </a:rPr>
              <a:t>была успешно достигнута </a:t>
            </a:r>
            <a:r>
              <a:rPr lang="ru-RU" sz="1600" dirty="0">
                <a:latin typeface="PT Sans" panose="020B0503020203020204" pitchFamily="34" charset="0"/>
              </a:rPr>
              <a:t>поставленная мною </a:t>
            </a:r>
            <a:r>
              <a:rPr lang="ru-RU" sz="1600" b="1" dirty="0">
                <a:latin typeface="PT Sans" panose="020B0503020203020204" pitchFamily="34" charset="0"/>
              </a:rPr>
              <a:t>цель</a:t>
            </a:r>
            <a:r>
              <a:rPr lang="ru-RU" sz="1600" dirty="0">
                <a:latin typeface="PT Sans" panose="020B0503020203020204" pitchFamily="34" charset="0"/>
              </a:rPr>
              <a:t>, была разработана </a:t>
            </a:r>
            <a:r>
              <a:rPr lang="ru-RU" sz="1600" b="1" dirty="0">
                <a:latin typeface="PT Sans" panose="020B0503020203020204" pitchFamily="34" charset="0"/>
              </a:rPr>
              <a:t>надежная и масштабируемая </a:t>
            </a:r>
            <a:r>
              <a:rPr lang="en" sz="1600" b="1" dirty="0">
                <a:latin typeface="PT Sans" panose="020B0503020203020204" pitchFamily="34" charset="0"/>
              </a:rPr>
              <a:t>backend-</a:t>
            </a:r>
            <a:r>
              <a:rPr lang="ru-RU" sz="1600" b="1" dirty="0">
                <a:latin typeface="PT Sans" panose="020B0503020203020204" pitchFamily="34" charset="0"/>
              </a:rPr>
              <a:t>инфраструктура </a:t>
            </a:r>
            <a:r>
              <a:rPr lang="ru-RU" sz="1600" dirty="0">
                <a:latin typeface="PT Sans" panose="020B0503020203020204" pitchFamily="34" charset="0"/>
              </a:rPr>
              <a:t>для маркетплейса, предоставляющая </a:t>
            </a:r>
            <a:r>
              <a:rPr lang="ru-RU" sz="1600" b="1" dirty="0">
                <a:latin typeface="PT Sans" panose="020B0503020203020204" pitchFamily="34" charset="0"/>
              </a:rPr>
              <a:t>функционал управления каталогом, обработкой заказов и управления пользователями</a:t>
            </a:r>
            <a:r>
              <a:rPr lang="ru-RU" sz="1600" dirty="0">
                <a:latin typeface="PT Sans" panose="020B0503020203020204" pitchFamily="34" charset="0"/>
              </a:rPr>
              <a:t>. В будущем </a:t>
            </a:r>
            <a:r>
              <a:rPr lang="ru-RU" sz="1600" b="1" dirty="0">
                <a:latin typeface="PT Sans" panose="020B0503020203020204" pitchFamily="34" charset="0"/>
              </a:rPr>
              <a:t>планируется</a:t>
            </a:r>
            <a:r>
              <a:rPr lang="ru-RU" sz="1600" dirty="0">
                <a:latin typeface="PT Sans" panose="020B0503020203020204" pitchFamily="34" charset="0"/>
              </a:rPr>
              <a:t> </a:t>
            </a:r>
            <a:r>
              <a:rPr lang="ru-RU" sz="1600" b="1" dirty="0">
                <a:latin typeface="PT Sans" panose="020B0503020203020204" pitchFamily="34" charset="0"/>
              </a:rPr>
              <a:t>расширение</a:t>
            </a:r>
            <a:r>
              <a:rPr lang="ru-RU" sz="1600" dirty="0">
                <a:latin typeface="PT Sans" panose="020B0503020203020204" pitchFamily="34" charset="0"/>
              </a:rPr>
              <a:t> функционала, </a:t>
            </a:r>
            <a:r>
              <a:rPr lang="ru-RU" sz="1600" b="1" dirty="0">
                <a:latin typeface="PT Sans" panose="020B0503020203020204" pitchFamily="34" charset="0"/>
              </a:rPr>
              <a:t>дробление</a:t>
            </a:r>
            <a:r>
              <a:rPr lang="ru-RU" sz="1600" dirty="0">
                <a:latin typeface="PT Sans" panose="020B0503020203020204" pitchFamily="34" charset="0"/>
              </a:rPr>
              <a:t> некоторых сервисов, </a:t>
            </a:r>
            <a:r>
              <a:rPr lang="ru-RU" sz="1600" b="1" dirty="0">
                <a:latin typeface="PT Sans" panose="020B0503020203020204" pitchFamily="34" charset="0"/>
              </a:rPr>
              <a:t>оптимизация</a:t>
            </a:r>
            <a:r>
              <a:rPr lang="ru-RU" sz="1600" dirty="0">
                <a:latin typeface="PT Sans" panose="020B0503020203020204" pitchFamily="34" charset="0"/>
              </a:rPr>
              <a:t> производительности и </a:t>
            </a:r>
            <a:r>
              <a:rPr lang="ru-RU" sz="1600" b="1" dirty="0">
                <a:latin typeface="PT Sans" panose="020B0503020203020204" pitchFamily="34" charset="0"/>
              </a:rPr>
              <a:t>внедрение</a:t>
            </a:r>
            <a:r>
              <a:rPr lang="ru-RU" sz="1600" dirty="0">
                <a:latin typeface="PT Sans" panose="020B0503020203020204" pitchFamily="34" charset="0"/>
              </a:rPr>
              <a:t> дополнительных модулей. </a:t>
            </a:r>
          </a:p>
        </p:txBody>
      </p:sp>
      <p:sp>
        <p:nvSpPr>
          <p:cNvPr id="2" name="Google Shape;1636;p41">
            <a:extLst>
              <a:ext uri="{FF2B5EF4-FFF2-40B4-BE49-F238E27FC236}">
                <a16:creationId xmlns:a16="http://schemas.microsoft.com/office/drawing/2014/main" id="{EA05C650-58A5-14BE-490B-B58515277802}"/>
              </a:ext>
            </a:extLst>
          </p:cNvPr>
          <p:cNvSpPr txBox="1">
            <a:spLocks/>
          </p:cNvSpPr>
          <p:nvPr/>
        </p:nvSpPr>
        <p:spPr>
          <a:xfrm>
            <a:off x="720000" y="3208235"/>
            <a:ext cx="7308878" cy="344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ru-RU" sz="2000" b="1" dirty="0">
                <a:latin typeface="PT Sans" panose="020B0503020203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1015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Моя цель как разработчика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9" name="Google Shape;1469;p37"/>
          <p:cNvSpPr txBox="1">
            <a:spLocks noGrp="1"/>
          </p:cNvSpPr>
          <p:nvPr>
            <p:ph type="subTitle" idx="1"/>
          </p:nvPr>
        </p:nvSpPr>
        <p:spPr>
          <a:xfrm>
            <a:off x="719999" y="1226598"/>
            <a:ext cx="7922195" cy="3579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/>
              <a:t>Разработать</a:t>
            </a:r>
            <a:r>
              <a:rPr lang="ru-RU" sz="1600" dirty="0"/>
              <a:t> масштабируемую и надежную </a:t>
            </a:r>
            <a:r>
              <a:rPr lang="en" sz="1600" dirty="0"/>
              <a:t>headless backend-</a:t>
            </a:r>
            <a:r>
              <a:rPr lang="ru-RU" sz="1600" dirty="0"/>
              <a:t>систему</a:t>
            </a:r>
            <a:r>
              <a:rPr lang="ru-RU" sz="1600" b="1" dirty="0"/>
              <a:t> для маркетплейса</a:t>
            </a:r>
            <a:r>
              <a:rPr lang="ru-RU" sz="1600" dirty="0"/>
              <a:t>, обеспечивающую следующие возможности: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управление каталогом товаров (включая поиск и фильтрацию)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хранение фотографий товаров и брендов в облачном объектном хранилище </a:t>
            </a: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обработку заказов (от создания до оплаты)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управление пользователями и их корзинами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систему платежей (интеграция с платежным сервисом </a:t>
            </a:r>
            <a:r>
              <a:rPr lang="en-US" sz="1600" dirty="0"/>
              <a:t>Stripe API</a:t>
            </a:r>
            <a:r>
              <a:rPr lang="ru-RU" sz="1600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систему отслеживания метрик и логов.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b="1" dirty="0"/>
              <a:t>Система</a:t>
            </a:r>
            <a:r>
              <a:rPr lang="ru-RU" sz="1600" dirty="0"/>
              <a:t> должна быть </a:t>
            </a:r>
            <a:r>
              <a:rPr lang="ru-RU" sz="1600" b="1" dirty="0"/>
              <a:t>документированной</a:t>
            </a:r>
            <a:r>
              <a:rPr lang="en-US" sz="1600" dirty="0"/>
              <a:t>, </a:t>
            </a:r>
            <a:r>
              <a:rPr lang="ru-RU" sz="1600" b="1" dirty="0"/>
              <a:t>тестируемой</a:t>
            </a:r>
            <a:r>
              <a:rPr lang="ru-RU" sz="1600" dirty="0"/>
              <a:t> и </a:t>
            </a:r>
            <a:r>
              <a:rPr lang="ru-RU" sz="1600" b="1" dirty="0"/>
              <a:t>непрерывно поставляемой</a:t>
            </a:r>
            <a:r>
              <a:rPr lang="en" sz="1600" dirty="0"/>
              <a:t>.</a:t>
            </a: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53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52"/>
          <p:cNvSpPr txBox="1">
            <a:spLocks noGrp="1"/>
          </p:cNvSpPr>
          <p:nvPr>
            <p:ph type="title"/>
          </p:nvPr>
        </p:nvSpPr>
        <p:spPr>
          <a:xfrm>
            <a:off x="725699" y="91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проекта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30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52"/>
          <p:cNvSpPr txBox="1">
            <a:spLocks noGrp="1"/>
          </p:cNvSpPr>
          <p:nvPr>
            <p:ph type="title"/>
          </p:nvPr>
        </p:nvSpPr>
        <p:spPr>
          <a:xfrm>
            <a:off x="725699" y="91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проекта</a:t>
            </a:r>
            <a:endParaRPr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9CBDF6A-FBF0-9B68-3C88-7BB1D7CB7CD0}"/>
              </a:ext>
            </a:extLst>
          </p:cNvPr>
          <p:cNvGrpSpPr/>
          <p:nvPr/>
        </p:nvGrpSpPr>
        <p:grpSpPr>
          <a:xfrm>
            <a:off x="1295007" y="4064979"/>
            <a:ext cx="1428715" cy="832223"/>
            <a:chOff x="3432306" y="2752371"/>
            <a:chExt cx="1428715" cy="832223"/>
          </a:xfrm>
        </p:grpSpPr>
        <p:pic>
          <p:nvPicPr>
            <p:cNvPr id="5122" name="Picture 2" descr="Picture background">
              <a:extLst>
                <a:ext uri="{FF2B5EF4-FFF2-40B4-BE49-F238E27FC236}">
                  <a16:creationId xmlns:a16="http://schemas.microsoft.com/office/drawing/2014/main" id="{04058216-AE1C-0EF2-65CC-C178DC07F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096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69;p42">
              <a:extLst>
                <a:ext uri="{FF2B5EF4-FFF2-40B4-BE49-F238E27FC236}">
                  <a16:creationId xmlns:a16="http://schemas.microsoft.com/office/drawing/2014/main" id="{C257AD47-9FCF-E471-56B7-A04E718C2C3B}"/>
                </a:ext>
              </a:extLst>
            </p:cNvPr>
            <p:cNvSpPr txBox="1">
              <a:spLocks/>
            </p:cNvSpPr>
            <p:nvPr/>
          </p:nvSpPr>
          <p:spPr>
            <a:xfrm>
              <a:off x="3432306" y="3184492"/>
              <a:ext cx="1428715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catalog-service</a:t>
              </a:r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ACF1D7D-2C89-7380-BF55-B98A00778A70}"/>
              </a:ext>
            </a:extLst>
          </p:cNvPr>
          <p:cNvGrpSpPr/>
          <p:nvPr/>
        </p:nvGrpSpPr>
        <p:grpSpPr>
          <a:xfrm>
            <a:off x="1433899" y="852450"/>
            <a:ext cx="1150932" cy="832224"/>
            <a:chOff x="2240593" y="2752370"/>
            <a:chExt cx="1150932" cy="832224"/>
          </a:xfrm>
        </p:grpSpPr>
        <p:pic>
          <p:nvPicPr>
            <p:cNvPr id="4" name="Picture 2" descr="Picture background">
              <a:extLst>
                <a:ext uri="{FF2B5EF4-FFF2-40B4-BE49-F238E27FC236}">
                  <a16:creationId xmlns:a16="http://schemas.microsoft.com/office/drawing/2014/main" id="{1AC63A1C-219A-5B3B-084F-7F9E75EEE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491" y="2752370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1669;p42">
              <a:extLst>
                <a:ext uri="{FF2B5EF4-FFF2-40B4-BE49-F238E27FC236}">
                  <a16:creationId xmlns:a16="http://schemas.microsoft.com/office/drawing/2014/main" id="{B6CD0BC3-79C5-BA59-9D14-730F465E63D5}"/>
                </a:ext>
              </a:extLst>
            </p:cNvPr>
            <p:cNvSpPr txBox="1">
              <a:spLocks/>
            </p:cNvSpPr>
            <p:nvPr/>
          </p:nvSpPr>
          <p:spPr>
            <a:xfrm>
              <a:off x="2240593" y="3184492"/>
              <a:ext cx="1150932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user-service</a:t>
              </a:r>
              <a:endParaRPr lang="ru-RU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060FFF5-0643-570D-255A-070840000C19}"/>
              </a:ext>
            </a:extLst>
          </p:cNvPr>
          <p:cNvGrpSpPr/>
          <p:nvPr/>
        </p:nvGrpSpPr>
        <p:grpSpPr>
          <a:xfrm>
            <a:off x="4456739" y="3520905"/>
            <a:ext cx="1033576" cy="832223"/>
            <a:chOff x="5109343" y="2752371"/>
            <a:chExt cx="1033576" cy="832223"/>
          </a:xfrm>
        </p:grpSpPr>
        <p:pic>
          <p:nvPicPr>
            <p:cNvPr id="7" name="Picture 2" descr="Picture background">
              <a:extLst>
                <a:ext uri="{FF2B5EF4-FFF2-40B4-BE49-F238E27FC236}">
                  <a16:creationId xmlns:a16="http://schemas.microsoft.com/office/drawing/2014/main" id="{4E67F82F-D3B1-51DC-F6B7-738394DA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563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1669;p42">
              <a:extLst>
                <a:ext uri="{FF2B5EF4-FFF2-40B4-BE49-F238E27FC236}">
                  <a16:creationId xmlns:a16="http://schemas.microsoft.com/office/drawing/2014/main" id="{90C15C9A-0E88-4130-801B-278B27B70B77}"/>
                </a:ext>
              </a:extLst>
            </p:cNvPr>
            <p:cNvSpPr txBox="1">
              <a:spLocks/>
            </p:cNvSpPr>
            <p:nvPr/>
          </p:nvSpPr>
          <p:spPr>
            <a:xfrm>
              <a:off x="5109343" y="3184492"/>
              <a:ext cx="1033576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file-service</a:t>
              </a:r>
              <a:endParaRPr lang="ru-RU" dirty="0"/>
            </a:p>
          </p:txBody>
        </p:sp>
      </p:grpSp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5465A80D-60B1-D209-1C9F-C52FF48F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576580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icture background">
            <a:extLst>
              <a:ext uri="{FF2B5EF4-FFF2-40B4-BE49-F238E27FC236}">
                <a16:creationId xmlns:a16="http://schemas.microsoft.com/office/drawing/2014/main" id="{34E8755A-1560-845B-2605-947AFE14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99" y="3770303"/>
            <a:ext cx="1411564" cy="4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7059CCA-5A99-31B9-EB7D-6887CD27C36F}"/>
              </a:ext>
            </a:extLst>
          </p:cNvPr>
          <p:cNvCxnSpPr>
            <a:cxnSpLocks/>
          </p:cNvCxnSpPr>
          <p:nvPr/>
        </p:nvCxnSpPr>
        <p:spPr>
          <a:xfrm>
            <a:off x="986515" y="974212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4" descr="Picture background">
            <a:extLst>
              <a:ext uri="{FF2B5EF4-FFF2-40B4-BE49-F238E27FC236}">
                <a16:creationId xmlns:a16="http://schemas.microsoft.com/office/drawing/2014/main" id="{75EA84FD-6845-0E25-D261-588699C6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4049756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04A09F06-2F0A-358B-25C9-0411CADEF54A}"/>
              </a:ext>
            </a:extLst>
          </p:cNvPr>
          <p:cNvCxnSpPr>
            <a:cxnSpLocks/>
          </p:cNvCxnSpPr>
          <p:nvPr/>
        </p:nvCxnSpPr>
        <p:spPr>
          <a:xfrm>
            <a:off x="986515" y="4472924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Прямая со стрелкой 2047">
            <a:extLst>
              <a:ext uri="{FF2B5EF4-FFF2-40B4-BE49-F238E27FC236}">
                <a16:creationId xmlns:a16="http://schemas.microsoft.com/office/drawing/2014/main" id="{75CE3D4B-BA8F-A8AD-FF58-DF0787D310FC}"/>
              </a:ext>
            </a:extLst>
          </p:cNvPr>
          <p:cNvCxnSpPr>
            <a:cxnSpLocks/>
          </p:cNvCxnSpPr>
          <p:nvPr/>
        </p:nvCxnSpPr>
        <p:spPr>
          <a:xfrm>
            <a:off x="5323683" y="3741123"/>
            <a:ext cx="725425" cy="218357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0" name="Прямая со стрелкой 2049">
            <a:extLst>
              <a:ext uri="{FF2B5EF4-FFF2-40B4-BE49-F238E27FC236}">
                <a16:creationId xmlns:a16="http://schemas.microsoft.com/office/drawing/2014/main" id="{4D6E7EA1-75B5-E454-6190-75CA74EAFFCC}"/>
              </a:ext>
            </a:extLst>
          </p:cNvPr>
          <p:cNvCxnSpPr>
            <a:cxnSpLocks/>
          </p:cNvCxnSpPr>
          <p:nvPr/>
        </p:nvCxnSpPr>
        <p:spPr>
          <a:xfrm>
            <a:off x="6576646" y="4008872"/>
            <a:ext cx="881053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2" descr="Picture background">
            <a:extLst>
              <a:ext uri="{FF2B5EF4-FFF2-40B4-BE49-F238E27FC236}">
                <a16:creationId xmlns:a16="http://schemas.microsoft.com/office/drawing/2014/main" id="{218E7FA8-D13D-F278-F6BB-A4D4128F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862" y="3700071"/>
            <a:ext cx="802510" cy="7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3B15DC1-D637-37BC-AE98-1DF2B724FE49}"/>
              </a:ext>
            </a:extLst>
          </p:cNvPr>
          <p:cNvGrpSpPr/>
          <p:nvPr/>
        </p:nvGrpSpPr>
        <p:grpSpPr>
          <a:xfrm>
            <a:off x="1433899" y="852450"/>
            <a:ext cx="1150932" cy="832224"/>
            <a:chOff x="2240593" y="2752370"/>
            <a:chExt cx="1150932" cy="832224"/>
          </a:xfrm>
        </p:grpSpPr>
        <p:pic>
          <p:nvPicPr>
            <p:cNvPr id="5" name="Picture 2" descr="Picture background">
              <a:extLst>
                <a:ext uri="{FF2B5EF4-FFF2-40B4-BE49-F238E27FC236}">
                  <a16:creationId xmlns:a16="http://schemas.microsoft.com/office/drawing/2014/main" id="{27F473F3-CDF1-3065-19F8-F9A9398D6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491" y="2752370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oogle Shape;1669;p42">
              <a:extLst>
                <a:ext uri="{FF2B5EF4-FFF2-40B4-BE49-F238E27FC236}">
                  <a16:creationId xmlns:a16="http://schemas.microsoft.com/office/drawing/2014/main" id="{874D8749-556E-2DD6-89D5-49833DBEB8B2}"/>
                </a:ext>
              </a:extLst>
            </p:cNvPr>
            <p:cNvSpPr txBox="1">
              <a:spLocks/>
            </p:cNvSpPr>
            <p:nvPr/>
          </p:nvSpPr>
          <p:spPr>
            <a:xfrm>
              <a:off x="2240593" y="3184492"/>
              <a:ext cx="1150932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user-service</a:t>
              </a:r>
              <a:endParaRPr lang="ru-RU" dirty="0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E7FF458-AEAB-7CF6-CFEC-A83BB45EB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76" y="1306352"/>
            <a:ext cx="1025782" cy="676933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BDC94D7-BB22-C8B5-7C20-D4F4AD43CDF0}"/>
              </a:ext>
            </a:extLst>
          </p:cNvPr>
          <p:cNvCxnSpPr>
            <a:cxnSpLocks/>
          </p:cNvCxnSpPr>
          <p:nvPr/>
        </p:nvCxnSpPr>
        <p:spPr>
          <a:xfrm flipV="1">
            <a:off x="982155" y="1123837"/>
            <a:ext cx="673970" cy="309933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93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52"/>
          <p:cNvSpPr txBox="1">
            <a:spLocks noGrp="1"/>
          </p:cNvSpPr>
          <p:nvPr>
            <p:ph type="title"/>
          </p:nvPr>
        </p:nvSpPr>
        <p:spPr>
          <a:xfrm>
            <a:off x="725699" y="91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проекта</a:t>
            </a:r>
            <a:endParaRPr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9CBDF6A-FBF0-9B68-3C88-7BB1D7CB7CD0}"/>
              </a:ext>
            </a:extLst>
          </p:cNvPr>
          <p:cNvGrpSpPr/>
          <p:nvPr/>
        </p:nvGrpSpPr>
        <p:grpSpPr>
          <a:xfrm>
            <a:off x="1295007" y="4064979"/>
            <a:ext cx="1428715" cy="832223"/>
            <a:chOff x="3432306" y="2752371"/>
            <a:chExt cx="1428715" cy="832223"/>
          </a:xfrm>
        </p:grpSpPr>
        <p:pic>
          <p:nvPicPr>
            <p:cNvPr id="5122" name="Picture 2" descr="Picture background">
              <a:extLst>
                <a:ext uri="{FF2B5EF4-FFF2-40B4-BE49-F238E27FC236}">
                  <a16:creationId xmlns:a16="http://schemas.microsoft.com/office/drawing/2014/main" id="{04058216-AE1C-0EF2-65CC-C178DC07F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096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69;p42">
              <a:extLst>
                <a:ext uri="{FF2B5EF4-FFF2-40B4-BE49-F238E27FC236}">
                  <a16:creationId xmlns:a16="http://schemas.microsoft.com/office/drawing/2014/main" id="{C257AD47-9FCF-E471-56B7-A04E718C2C3B}"/>
                </a:ext>
              </a:extLst>
            </p:cNvPr>
            <p:cNvSpPr txBox="1">
              <a:spLocks/>
            </p:cNvSpPr>
            <p:nvPr/>
          </p:nvSpPr>
          <p:spPr>
            <a:xfrm>
              <a:off x="3432306" y="3184492"/>
              <a:ext cx="1428715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catalog-service</a:t>
              </a:r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ACF1D7D-2C89-7380-BF55-B98A00778A70}"/>
              </a:ext>
            </a:extLst>
          </p:cNvPr>
          <p:cNvGrpSpPr/>
          <p:nvPr/>
        </p:nvGrpSpPr>
        <p:grpSpPr>
          <a:xfrm>
            <a:off x="1433899" y="852450"/>
            <a:ext cx="1150932" cy="832224"/>
            <a:chOff x="2240593" y="2752370"/>
            <a:chExt cx="1150932" cy="832224"/>
          </a:xfrm>
        </p:grpSpPr>
        <p:pic>
          <p:nvPicPr>
            <p:cNvPr id="4" name="Picture 2" descr="Picture background">
              <a:extLst>
                <a:ext uri="{FF2B5EF4-FFF2-40B4-BE49-F238E27FC236}">
                  <a16:creationId xmlns:a16="http://schemas.microsoft.com/office/drawing/2014/main" id="{1AC63A1C-219A-5B3B-084F-7F9E75EEE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491" y="2752370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1669;p42">
              <a:extLst>
                <a:ext uri="{FF2B5EF4-FFF2-40B4-BE49-F238E27FC236}">
                  <a16:creationId xmlns:a16="http://schemas.microsoft.com/office/drawing/2014/main" id="{B6CD0BC3-79C5-BA59-9D14-730F465E63D5}"/>
                </a:ext>
              </a:extLst>
            </p:cNvPr>
            <p:cNvSpPr txBox="1">
              <a:spLocks/>
            </p:cNvSpPr>
            <p:nvPr/>
          </p:nvSpPr>
          <p:spPr>
            <a:xfrm>
              <a:off x="2240593" y="3184492"/>
              <a:ext cx="1150932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user-service</a:t>
              </a:r>
              <a:endParaRPr lang="ru-RU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060FFF5-0643-570D-255A-070840000C19}"/>
              </a:ext>
            </a:extLst>
          </p:cNvPr>
          <p:cNvGrpSpPr/>
          <p:nvPr/>
        </p:nvGrpSpPr>
        <p:grpSpPr>
          <a:xfrm>
            <a:off x="4456739" y="3520905"/>
            <a:ext cx="1033576" cy="832223"/>
            <a:chOff x="5109343" y="2752371"/>
            <a:chExt cx="1033576" cy="832223"/>
          </a:xfrm>
        </p:grpSpPr>
        <p:pic>
          <p:nvPicPr>
            <p:cNvPr id="7" name="Picture 2" descr="Picture background">
              <a:extLst>
                <a:ext uri="{FF2B5EF4-FFF2-40B4-BE49-F238E27FC236}">
                  <a16:creationId xmlns:a16="http://schemas.microsoft.com/office/drawing/2014/main" id="{4E67F82F-D3B1-51DC-F6B7-738394DA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563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1669;p42">
              <a:extLst>
                <a:ext uri="{FF2B5EF4-FFF2-40B4-BE49-F238E27FC236}">
                  <a16:creationId xmlns:a16="http://schemas.microsoft.com/office/drawing/2014/main" id="{90C15C9A-0E88-4130-801B-278B27B70B77}"/>
                </a:ext>
              </a:extLst>
            </p:cNvPr>
            <p:cNvSpPr txBox="1">
              <a:spLocks/>
            </p:cNvSpPr>
            <p:nvPr/>
          </p:nvSpPr>
          <p:spPr>
            <a:xfrm>
              <a:off x="5109343" y="3184492"/>
              <a:ext cx="1033576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file-service</a:t>
              </a:r>
              <a:endParaRPr lang="ru-RU" dirty="0"/>
            </a:p>
          </p:txBody>
        </p:sp>
      </p:grpSp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5465A80D-60B1-D209-1C9F-C52FF48F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576580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icture background">
            <a:extLst>
              <a:ext uri="{FF2B5EF4-FFF2-40B4-BE49-F238E27FC236}">
                <a16:creationId xmlns:a16="http://schemas.microsoft.com/office/drawing/2014/main" id="{34E8755A-1560-845B-2605-947AFE14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99" y="3770303"/>
            <a:ext cx="1411564" cy="4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7059CCA-5A99-31B9-EB7D-6887CD27C36F}"/>
              </a:ext>
            </a:extLst>
          </p:cNvPr>
          <p:cNvCxnSpPr>
            <a:cxnSpLocks/>
          </p:cNvCxnSpPr>
          <p:nvPr/>
        </p:nvCxnSpPr>
        <p:spPr>
          <a:xfrm>
            <a:off x="986515" y="974212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48" name="Picture 28" descr="Picture background">
            <a:extLst>
              <a:ext uri="{FF2B5EF4-FFF2-40B4-BE49-F238E27FC236}">
                <a16:creationId xmlns:a16="http://schemas.microsoft.com/office/drawing/2014/main" id="{385FB9FD-83C8-E459-A5F1-B0A934C0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93" y="2516058"/>
            <a:ext cx="907724" cy="47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Picture background">
            <a:extLst>
              <a:ext uri="{FF2B5EF4-FFF2-40B4-BE49-F238E27FC236}">
                <a16:creationId xmlns:a16="http://schemas.microsoft.com/office/drawing/2014/main" id="{75EA84FD-6845-0E25-D261-588699C6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4049756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04A09F06-2F0A-358B-25C9-0411CADEF54A}"/>
              </a:ext>
            </a:extLst>
          </p:cNvPr>
          <p:cNvCxnSpPr>
            <a:cxnSpLocks/>
          </p:cNvCxnSpPr>
          <p:nvPr/>
        </p:nvCxnSpPr>
        <p:spPr>
          <a:xfrm>
            <a:off x="986515" y="4472924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5B29424-8E69-EA07-F762-8F7527E3A229}"/>
              </a:ext>
            </a:extLst>
          </p:cNvPr>
          <p:cNvCxnSpPr/>
          <p:nvPr/>
        </p:nvCxnSpPr>
        <p:spPr>
          <a:xfrm flipV="1">
            <a:off x="2007955" y="3063667"/>
            <a:ext cx="0" cy="87777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E46FB730-9125-10AE-8C82-628A0C7C377E}"/>
              </a:ext>
            </a:extLst>
          </p:cNvPr>
          <p:cNvCxnSpPr/>
          <p:nvPr/>
        </p:nvCxnSpPr>
        <p:spPr>
          <a:xfrm flipV="1">
            <a:off x="2007955" y="1678787"/>
            <a:ext cx="0" cy="87777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оединительная линия уступом 59">
            <a:extLst>
              <a:ext uri="{FF2B5EF4-FFF2-40B4-BE49-F238E27FC236}">
                <a16:creationId xmlns:a16="http://schemas.microsoft.com/office/drawing/2014/main" id="{30D5A032-10D6-412C-34C1-8215E4FEA6EA}"/>
              </a:ext>
            </a:extLst>
          </p:cNvPr>
          <p:cNvCxnSpPr>
            <a:cxnSpLocks/>
            <a:stCxn id="6" idx="1"/>
            <a:endCxn id="5122" idx="1"/>
          </p:cNvCxnSpPr>
          <p:nvPr/>
        </p:nvCxnSpPr>
        <p:spPr>
          <a:xfrm rot="10800000" flipH="1" flipV="1">
            <a:off x="1433899" y="1484622"/>
            <a:ext cx="336898" cy="2818925"/>
          </a:xfrm>
          <a:prstGeom prst="bentConnector3">
            <a:avLst>
              <a:gd name="adj1" fmla="val -67854"/>
            </a:avLst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Прямая со стрелкой 2047">
            <a:extLst>
              <a:ext uri="{FF2B5EF4-FFF2-40B4-BE49-F238E27FC236}">
                <a16:creationId xmlns:a16="http://schemas.microsoft.com/office/drawing/2014/main" id="{75CE3D4B-BA8F-A8AD-FF58-DF0787D310FC}"/>
              </a:ext>
            </a:extLst>
          </p:cNvPr>
          <p:cNvCxnSpPr>
            <a:cxnSpLocks/>
          </p:cNvCxnSpPr>
          <p:nvPr/>
        </p:nvCxnSpPr>
        <p:spPr>
          <a:xfrm>
            <a:off x="5323683" y="3741123"/>
            <a:ext cx="725425" cy="218357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0" name="Прямая со стрелкой 2049">
            <a:extLst>
              <a:ext uri="{FF2B5EF4-FFF2-40B4-BE49-F238E27FC236}">
                <a16:creationId xmlns:a16="http://schemas.microsoft.com/office/drawing/2014/main" id="{4D6E7EA1-75B5-E454-6190-75CA74EAFFCC}"/>
              </a:ext>
            </a:extLst>
          </p:cNvPr>
          <p:cNvCxnSpPr>
            <a:cxnSpLocks/>
          </p:cNvCxnSpPr>
          <p:nvPr/>
        </p:nvCxnSpPr>
        <p:spPr>
          <a:xfrm>
            <a:off x="6576646" y="4008872"/>
            <a:ext cx="881053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8" name="Picture 2" descr="Picture background">
            <a:extLst>
              <a:ext uri="{FF2B5EF4-FFF2-40B4-BE49-F238E27FC236}">
                <a16:creationId xmlns:a16="http://schemas.microsoft.com/office/drawing/2014/main" id="{218E7FA8-D13D-F278-F6BB-A4D4128F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862" y="3700071"/>
            <a:ext cx="802510" cy="7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49C025-9D68-108D-DE4A-88CB059D5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676" y="1306352"/>
            <a:ext cx="1025782" cy="676933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43A445E-2802-BA81-1B50-43405F9C1074}"/>
              </a:ext>
            </a:extLst>
          </p:cNvPr>
          <p:cNvCxnSpPr>
            <a:cxnSpLocks/>
          </p:cNvCxnSpPr>
          <p:nvPr/>
        </p:nvCxnSpPr>
        <p:spPr>
          <a:xfrm flipV="1">
            <a:off x="982155" y="1123837"/>
            <a:ext cx="673970" cy="309933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1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52"/>
          <p:cNvSpPr txBox="1">
            <a:spLocks noGrp="1"/>
          </p:cNvSpPr>
          <p:nvPr>
            <p:ph type="title"/>
          </p:nvPr>
        </p:nvSpPr>
        <p:spPr>
          <a:xfrm>
            <a:off x="725699" y="911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проекта</a:t>
            </a:r>
            <a:endParaRPr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9CBDF6A-FBF0-9B68-3C88-7BB1D7CB7CD0}"/>
              </a:ext>
            </a:extLst>
          </p:cNvPr>
          <p:cNvGrpSpPr/>
          <p:nvPr/>
        </p:nvGrpSpPr>
        <p:grpSpPr>
          <a:xfrm>
            <a:off x="1295007" y="4064979"/>
            <a:ext cx="1428715" cy="832223"/>
            <a:chOff x="3432306" y="2752371"/>
            <a:chExt cx="1428715" cy="832223"/>
          </a:xfrm>
        </p:grpSpPr>
        <p:pic>
          <p:nvPicPr>
            <p:cNvPr id="5122" name="Picture 2" descr="Picture background">
              <a:extLst>
                <a:ext uri="{FF2B5EF4-FFF2-40B4-BE49-F238E27FC236}">
                  <a16:creationId xmlns:a16="http://schemas.microsoft.com/office/drawing/2014/main" id="{04058216-AE1C-0EF2-65CC-C178DC07F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096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69;p42">
              <a:extLst>
                <a:ext uri="{FF2B5EF4-FFF2-40B4-BE49-F238E27FC236}">
                  <a16:creationId xmlns:a16="http://schemas.microsoft.com/office/drawing/2014/main" id="{C257AD47-9FCF-E471-56B7-A04E718C2C3B}"/>
                </a:ext>
              </a:extLst>
            </p:cNvPr>
            <p:cNvSpPr txBox="1">
              <a:spLocks/>
            </p:cNvSpPr>
            <p:nvPr/>
          </p:nvSpPr>
          <p:spPr>
            <a:xfrm>
              <a:off x="3432306" y="3184492"/>
              <a:ext cx="1428715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catalog-service</a:t>
              </a:r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ACF1D7D-2C89-7380-BF55-B98A00778A70}"/>
              </a:ext>
            </a:extLst>
          </p:cNvPr>
          <p:cNvGrpSpPr/>
          <p:nvPr/>
        </p:nvGrpSpPr>
        <p:grpSpPr>
          <a:xfrm>
            <a:off x="1433899" y="852450"/>
            <a:ext cx="1150932" cy="832224"/>
            <a:chOff x="2240593" y="2752370"/>
            <a:chExt cx="1150932" cy="832224"/>
          </a:xfrm>
        </p:grpSpPr>
        <p:pic>
          <p:nvPicPr>
            <p:cNvPr id="4" name="Picture 2" descr="Picture background">
              <a:extLst>
                <a:ext uri="{FF2B5EF4-FFF2-40B4-BE49-F238E27FC236}">
                  <a16:creationId xmlns:a16="http://schemas.microsoft.com/office/drawing/2014/main" id="{1AC63A1C-219A-5B3B-084F-7F9E75EEE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491" y="2752370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1669;p42">
              <a:extLst>
                <a:ext uri="{FF2B5EF4-FFF2-40B4-BE49-F238E27FC236}">
                  <a16:creationId xmlns:a16="http://schemas.microsoft.com/office/drawing/2014/main" id="{B6CD0BC3-79C5-BA59-9D14-730F465E63D5}"/>
                </a:ext>
              </a:extLst>
            </p:cNvPr>
            <p:cNvSpPr txBox="1">
              <a:spLocks/>
            </p:cNvSpPr>
            <p:nvPr/>
          </p:nvSpPr>
          <p:spPr>
            <a:xfrm>
              <a:off x="2240593" y="3184492"/>
              <a:ext cx="1150932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user-service</a:t>
              </a:r>
              <a:endParaRPr lang="ru-RU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060FFF5-0643-570D-255A-070840000C19}"/>
              </a:ext>
            </a:extLst>
          </p:cNvPr>
          <p:cNvGrpSpPr/>
          <p:nvPr/>
        </p:nvGrpSpPr>
        <p:grpSpPr>
          <a:xfrm>
            <a:off x="4456739" y="3520905"/>
            <a:ext cx="1033576" cy="832223"/>
            <a:chOff x="5109343" y="2752371"/>
            <a:chExt cx="1033576" cy="832223"/>
          </a:xfrm>
        </p:grpSpPr>
        <p:pic>
          <p:nvPicPr>
            <p:cNvPr id="7" name="Picture 2" descr="Picture background">
              <a:extLst>
                <a:ext uri="{FF2B5EF4-FFF2-40B4-BE49-F238E27FC236}">
                  <a16:creationId xmlns:a16="http://schemas.microsoft.com/office/drawing/2014/main" id="{4E67F82F-D3B1-51DC-F6B7-738394DA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563" y="2752371"/>
              <a:ext cx="477137" cy="47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1669;p42">
              <a:extLst>
                <a:ext uri="{FF2B5EF4-FFF2-40B4-BE49-F238E27FC236}">
                  <a16:creationId xmlns:a16="http://schemas.microsoft.com/office/drawing/2014/main" id="{90C15C9A-0E88-4130-801B-278B27B70B77}"/>
                </a:ext>
              </a:extLst>
            </p:cNvPr>
            <p:cNvSpPr txBox="1">
              <a:spLocks/>
            </p:cNvSpPr>
            <p:nvPr/>
          </p:nvSpPr>
          <p:spPr>
            <a:xfrm>
              <a:off x="5109343" y="3184492"/>
              <a:ext cx="1033576" cy="40010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file-service</a:t>
              </a:r>
              <a:endParaRPr lang="ru-RU" dirty="0"/>
            </a:p>
          </p:txBody>
        </p:sp>
      </p:grpSp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5465A80D-60B1-D209-1C9F-C52FF48F1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576580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icture background">
            <a:extLst>
              <a:ext uri="{FF2B5EF4-FFF2-40B4-BE49-F238E27FC236}">
                <a16:creationId xmlns:a16="http://schemas.microsoft.com/office/drawing/2014/main" id="{34E8755A-1560-845B-2605-947AFE14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99" y="3770303"/>
            <a:ext cx="1411564" cy="47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C1C635C-23CE-DAB1-CACD-A5B5337C5B56}"/>
              </a:ext>
            </a:extLst>
          </p:cNvPr>
          <p:cNvGrpSpPr/>
          <p:nvPr/>
        </p:nvGrpSpPr>
        <p:grpSpPr>
          <a:xfrm>
            <a:off x="2914994" y="3870501"/>
            <a:ext cx="482746" cy="671615"/>
            <a:chOff x="3759649" y="862609"/>
            <a:chExt cx="594043" cy="836114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6EBC4F95-92D8-F55E-2CE2-FDC6243D2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798" y="862609"/>
              <a:ext cx="555894" cy="572700"/>
            </a:xfrm>
            <a:prstGeom prst="rect">
              <a:avLst/>
            </a:prstGeom>
          </p:spPr>
        </p:pic>
        <p:pic>
          <p:nvPicPr>
            <p:cNvPr id="36" name="Picture 14" descr="Picture background">
              <a:extLst>
                <a:ext uri="{FF2B5EF4-FFF2-40B4-BE49-F238E27FC236}">
                  <a16:creationId xmlns:a16="http://schemas.microsoft.com/office/drawing/2014/main" id="{FD7C9B1C-85A9-56B8-EA63-59824E0F6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33126" r="85734" b="47705"/>
            <a:stretch/>
          </p:blipFill>
          <p:spPr bwMode="auto">
            <a:xfrm>
              <a:off x="3759649" y="1391439"/>
              <a:ext cx="594041" cy="3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97059CCA-5A99-31B9-EB7D-6887CD27C36F}"/>
              </a:ext>
            </a:extLst>
          </p:cNvPr>
          <p:cNvCxnSpPr>
            <a:cxnSpLocks/>
          </p:cNvCxnSpPr>
          <p:nvPr/>
        </p:nvCxnSpPr>
        <p:spPr>
          <a:xfrm>
            <a:off x="986515" y="974212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36" name="Picture 16" descr="Picture background">
            <a:extLst>
              <a:ext uri="{FF2B5EF4-FFF2-40B4-BE49-F238E27FC236}">
                <a16:creationId xmlns:a16="http://schemas.microsoft.com/office/drawing/2014/main" id="{788DEF63-A5D0-67A9-4DA9-72D73A50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58" y="2556562"/>
            <a:ext cx="1313366" cy="68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Picture background">
            <a:extLst>
              <a:ext uri="{FF2B5EF4-FFF2-40B4-BE49-F238E27FC236}">
                <a16:creationId xmlns:a16="http://schemas.microsoft.com/office/drawing/2014/main" id="{A16E170B-3F24-6745-F495-445F967F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36" y="2532723"/>
            <a:ext cx="773149" cy="7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Picture background">
            <a:extLst>
              <a:ext uri="{FF2B5EF4-FFF2-40B4-BE49-F238E27FC236}">
                <a16:creationId xmlns:a16="http://schemas.microsoft.com/office/drawing/2014/main" id="{385FB9FD-83C8-E459-A5F1-B0A934C0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93" y="2516058"/>
            <a:ext cx="907724" cy="47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Picture background">
            <a:extLst>
              <a:ext uri="{FF2B5EF4-FFF2-40B4-BE49-F238E27FC236}">
                <a16:creationId xmlns:a16="http://schemas.microsoft.com/office/drawing/2014/main" id="{75EA84FD-6845-0E25-D261-588699C6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4" y="4049756"/>
            <a:ext cx="562576" cy="7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04A09F06-2F0A-358B-25C9-0411CADEF54A}"/>
              </a:ext>
            </a:extLst>
          </p:cNvPr>
          <p:cNvCxnSpPr>
            <a:cxnSpLocks/>
          </p:cNvCxnSpPr>
          <p:nvPr/>
        </p:nvCxnSpPr>
        <p:spPr>
          <a:xfrm>
            <a:off x="986515" y="4472924"/>
            <a:ext cx="669610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5B29424-8E69-EA07-F762-8F7527E3A229}"/>
              </a:ext>
            </a:extLst>
          </p:cNvPr>
          <p:cNvCxnSpPr/>
          <p:nvPr/>
        </p:nvCxnSpPr>
        <p:spPr>
          <a:xfrm flipV="1">
            <a:off x="2007955" y="3063667"/>
            <a:ext cx="0" cy="87777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E46FB730-9125-10AE-8C82-628A0C7C377E}"/>
              </a:ext>
            </a:extLst>
          </p:cNvPr>
          <p:cNvCxnSpPr/>
          <p:nvPr/>
        </p:nvCxnSpPr>
        <p:spPr>
          <a:xfrm flipV="1">
            <a:off x="2007955" y="1678787"/>
            <a:ext cx="0" cy="87777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260DC6B3-579E-199C-70FE-80AF4E05A62B}"/>
              </a:ext>
            </a:extLst>
          </p:cNvPr>
          <p:cNvGrpSpPr/>
          <p:nvPr/>
        </p:nvGrpSpPr>
        <p:grpSpPr>
          <a:xfrm>
            <a:off x="2914992" y="1342979"/>
            <a:ext cx="482746" cy="671615"/>
            <a:chOff x="3759649" y="862609"/>
            <a:chExt cx="594043" cy="836114"/>
          </a:xfrm>
        </p:grpSpPr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DD92E0E3-B1C0-A658-BA06-B500DFDFE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798" y="862609"/>
              <a:ext cx="555894" cy="572700"/>
            </a:xfrm>
            <a:prstGeom prst="rect">
              <a:avLst/>
            </a:prstGeom>
          </p:spPr>
        </p:pic>
        <p:pic>
          <p:nvPicPr>
            <p:cNvPr id="58" name="Picture 14" descr="Picture background">
              <a:extLst>
                <a:ext uri="{FF2B5EF4-FFF2-40B4-BE49-F238E27FC236}">
                  <a16:creationId xmlns:a16="http://schemas.microsoft.com/office/drawing/2014/main" id="{6616ED60-F134-87DE-6C4D-B6FD5D45C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33126" r="85734" b="47705"/>
            <a:stretch/>
          </p:blipFill>
          <p:spPr bwMode="auto">
            <a:xfrm>
              <a:off x="3759649" y="1391439"/>
              <a:ext cx="594041" cy="3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0" name="Соединительная линия уступом 59">
            <a:extLst>
              <a:ext uri="{FF2B5EF4-FFF2-40B4-BE49-F238E27FC236}">
                <a16:creationId xmlns:a16="http://schemas.microsoft.com/office/drawing/2014/main" id="{30D5A032-10D6-412C-34C1-8215E4FEA6EA}"/>
              </a:ext>
            </a:extLst>
          </p:cNvPr>
          <p:cNvCxnSpPr>
            <a:cxnSpLocks/>
            <a:stCxn id="6" idx="1"/>
            <a:endCxn id="5122" idx="1"/>
          </p:cNvCxnSpPr>
          <p:nvPr/>
        </p:nvCxnSpPr>
        <p:spPr>
          <a:xfrm rot="10800000" flipH="1" flipV="1">
            <a:off x="1433899" y="1484622"/>
            <a:ext cx="336898" cy="2818925"/>
          </a:xfrm>
          <a:prstGeom prst="bentConnector3">
            <a:avLst>
              <a:gd name="adj1" fmla="val -67854"/>
            </a:avLst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7" name="Группа 5126">
            <a:extLst>
              <a:ext uri="{FF2B5EF4-FFF2-40B4-BE49-F238E27FC236}">
                <a16:creationId xmlns:a16="http://schemas.microsoft.com/office/drawing/2014/main" id="{E430378E-77C3-DD37-0941-E9138B6F6F3D}"/>
              </a:ext>
            </a:extLst>
          </p:cNvPr>
          <p:cNvGrpSpPr/>
          <p:nvPr/>
        </p:nvGrpSpPr>
        <p:grpSpPr>
          <a:xfrm>
            <a:off x="3764447" y="3534693"/>
            <a:ext cx="482746" cy="671615"/>
            <a:chOff x="3759649" y="862609"/>
            <a:chExt cx="594043" cy="836114"/>
          </a:xfrm>
        </p:grpSpPr>
        <p:pic>
          <p:nvPicPr>
            <p:cNvPr id="5129" name="Рисунок 5128">
              <a:extLst>
                <a:ext uri="{FF2B5EF4-FFF2-40B4-BE49-F238E27FC236}">
                  <a16:creationId xmlns:a16="http://schemas.microsoft.com/office/drawing/2014/main" id="{5E525DE1-D79A-09D3-3252-4FF4EBD0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7798" y="862609"/>
              <a:ext cx="555894" cy="572700"/>
            </a:xfrm>
            <a:prstGeom prst="rect">
              <a:avLst/>
            </a:prstGeom>
          </p:spPr>
        </p:pic>
        <p:pic>
          <p:nvPicPr>
            <p:cNvPr id="5131" name="Picture 14" descr="Picture background">
              <a:extLst>
                <a:ext uri="{FF2B5EF4-FFF2-40B4-BE49-F238E27FC236}">
                  <a16:creationId xmlns:a16="http://schemas.microsoft.com/office/drawing/2014/main" id="{2AA60857-D5C4-C553-C2F1-46341FC178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33126" r="85734" b="47705"/>
            <a:stretch/>
          </p:blipFill>
          <p:spPr bwMode="auto">
            <a:xfrm>
              <a:off x="3759649" y="1391439"/>
              <a:ext cx="594041" cy="30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33" name="Прямая со стрелкой 5132">
            <a:extLst>
              <a:ext uri="{FF2B5EF4-FFF2-40B4-BE49-F238E27FC236}">
                <a16:creationId xmlns:a16="http://schemas.microsoft.com/office/drawing/2014/main" id="{C8DE2426-FDBE-A14F-3255-72545D481ED0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2362606" y="1123837"/>
            <a:ext cx="583388" cy="44915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3" name="Прямая со стрелкой 5142">
            <a:extLst>
              <a:ext uri="{FF2B5EF4-FFF2-40B4-BE49-F238E27FC236}">
                <a16:creationId xmlns:a16="http://schemas.microsoft.com/office/drawing/2014/main" id="{5FDEBE7E-1975-CA12-D6A1-5470C29A322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345268" y="4100514"/>
            <a:ext cx="600728" cy="230013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51" name="Рисунок 5150">
            <a:extLst>
              <a:ext uri="{FF2B5EF4-FFF2-40B4-BE49-F238E27FC236}">
                <a16:creationId xmlns:a16="http://schemas.microsoft.com/office/drawing/2014/main" id="{24B6F321-58A6-A4CB-0A29-827437794D1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017" t="19018" r="49999" b="22565"/>
          <a:stretch/>
        </p:blipFill>
        <p:spPr>
          <a:xfrm>
            <a:off x="2710091" y="2303431"/>
            <a:ext cx="887933" cy="1038675"/>
          </a:xfrm>
          <a:prstGeom prst="rect">
            <a:avLst/>
          </a:prstGeom>
        </p:spPr>
      </p:pic>
      <p:cxnSp>
        <p:nvCxnSpPr>
          <p:cNvPr id="5152" name="Прямая со стрелкой 5151">
            <a:extLst>
              <a:ext uri="{FF2B5EF4-FFF2-40B4-BE49-F238E27FC236}">
                <a16:creationId xmlns:a16="http://schemas.microsoft.com/office/drawing/2014/main" id="{6C538944-C749-C75D-D3D0-C7B13292ED3A}"/>
              </a:ext>
            </a:extLst>
          </p:cNvPr>
          <p:cNvCxnSpPr>
            <a:cxnSpLocks/>
            <a:stCxn id="58" idx="2"/>
            <a:endCxn id="5151" idx="0"/>
          </p:cNvCxnSpPr>
          <p:nvPr/>
        </p:nvCxnSpPr>
        <p:spPr>
          <a:xfrm flipH="1">
            <a:off x="3154058" y="2014594"/>
            <a:ext cx="2306" cy="28883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6" name="Прямая со стрелкой 5155">
            <a:extLst>
              <a:ext uri="{FF2B5EF4-FFF2-40B4-BE49-F238E27FC236}">
                <a16:creationId xmlns:a16="http://schemas.microsoft.com/office/drawing/2014/main" id="{EE10A5E9-17D6-907D-A4EC-95B7926AE0BB}"/>
              </a:ext>
            </a:extLst>
          </p:cNvPr>
          <p:cNvCxnSpPr>
            <a:cxnSpLocks/>
            <a:endCxn id="5151" idx="2"/>
          </p:cNvCxnSpPr>
          <p:nvPr/>
        </p:nvCxnSpPr>
        <p:spPr>
          <a:xfrm flipV="1">
            <a:off x="3154057" y="3342106"/>
            <a:ext cx="1" cy="42478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0" name="Прямая со стрелкой 5159">
            <a:extLst>
              <a:ext uri="{FF2B5EF4-FFF2-40B4-BE49-F238E27FC236}">
                <a16:creationId xmlns:a16="http://schemas.microsoft.com/office/drawing/2014/main" id="{023F54CA-BBFF-77AC-B707-1720EE1FC749}"/>
              </a:ext>
            </a:extLst>
          </p:cNvPr>
          <p:cNvCxnSpPr>
            <a:cxnSpLocks/>
          </p:cNvCxnSpPr>
          <p:nvPr/>
        </p:nvCxnSpPr>
        <p:spPr>
          <a:xfrm>
            <a:off x="3499155" y="2788669"/>
            <a:ext cx="530585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2" name="Прямая со стрелкой 5161">
            <a:extLst>
              <a:ext uri="{FF2B5EF4-FFF2-40B4-BE49-F238E27FC236}">
                <a16:creationId xmlns:a16="http://schemas.microsoft.com/office/drawing/2014/main" id="{6037CD19-4EC6-3BA8-729D-28DE0B27C03C}"/>
              </a:ext>
            </a:extLst>
          </p:cNvPr>
          <p:cNvCxnSpPr>
            <a:cxnSpLocks/>
          </p:cNvCxnSpPr>
          <p:nvPr/>
        </p:nvCxnSpPr>
        <p:spPr>
          <a:xfrm flipH="1">
            <a:off x="4604939" y="2788669"/>
            <a:ext cx="624537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Прямая со стрелкой 2047">
            <a:extLst>
              <a:ext uri="{FF2B5EF4-FFF2-40B4-BE49-F238E27FC236}">
                <a16:creationId xmlns:a16="http://schemas.microsoft.com/office/drawing/2014/main" id="{75CE3D4B-BA8F-A8AD-FF58-DF0787D310FC}"/>
              </a:ext>
            </a:extLst>
          </p:cNvPr>
          <p:cNvCxnSpPr>
            <a:cxnSpLocks/>
          </p:cNvCxnSpPr>
          <p:nvPr/>
        </p:nvCxnSpPr>
        <p:spPr>
          <a:xfrm>
            <a:off x="5323683" y="3741123"/>
            <a:ext cx="725425" cy="218357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0" name="Прямая со стрелкой 2049">
            <a:extLst>
              <a:ext uri="{FF2B5EF4-FFF2-40B4-BE49-F238E27FC236}">
                <a16:creationId xmlns:a16="http://schemas.microsoft.com/office/drawing/2014/main" id="{4D6E7EA1-75B5-E454-6190-75CA74EAFFCC}"/>
              </a:ext>
            </a:extLst>
          </p:cNvPr>
          <p:cNvCxnSpPr>
            <a:cxnSpLocks/>
          </p:cNvCxnSpPr>
          <p:nvPr/>
        </p:nvCxnSpPr>
        <p:spPr>
          <a:xfrm>
            <a:off x="6576646" y="4008872"/>
            <a:ext cx="881053" cy="0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Прямая со стрелкой 2050">
            <a:extLst>
              <a:ext uri="{FF2B5EF4-FFF2-40B4-BE49-F238E27FC236}">
                <a16:creationId xmlns:a16="http://schemas.microsoft.com/office/drawing/2014/main" id="{9C0A0B3E-7F75-5DFC-278E-98A089FF3F2E}"/>
              </a:ext>
            </a:extLst>
          </p:cNvPr>
          <p:cNvCxnSpPr>
            <a:cxnSpLocks/>
            <a:stCxn id="5129" idx="3"/>
          </p:cNvCxnSpPr>
          <p:nvPr/>
        </p:nvCxnSpPr>
        <p:spPr>
          <a:xfrm>
            <a:off x="4247193" y="3764706"/>
            <a:ext cx="364846" cy="218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Прямая со стрелкой 2053">
            <a:extLst>
              <a:ext uri="{FF2B5EF4-FFF2-40B4-BE49-F238E27FC236}">
                <a16:creationId xmlns:a16="http://schemas.microsoft.com/office/drawing/2014/main" id="{876F79A1-B993-C091-D12A-4DBB60C417E2}"/>
              </a:ext>
            </a:extLst>
          </p:cNvPr>
          <p:cNvCxnSpPr>
            <a:cxnSpLocks/>
            <a:stCxn id="5129" idx="1"/>
          </p:cNvCxnSpPr>
          <p:nvPr/>
        </p:nvCxnSpPr>
        <p:spPr>
          <a:xfrm flipH="1" flipV="1">
            <a:off x="3414639" y="3235506"/>
            <a:ext cx="380810" cy="52920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" descr="Picture background">
            <a:extLst>
              <a:ext uri="{FF2B5EF4-FFF2-40B4-BE49-F238E27FC236}">
                <a16:creationId xmlns:a16="http://schemas.microsoft.com/office/drawing/2014/main" id="{218E7FA8-D13D-F278-F6BB-A4D4128F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862" y="3700071"/>
            <a:ext cx="802510" cy="7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49C025-9D68-108D-DE4A-88CB059D5F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676" y="1306352"/>
            <a:ext cx="1025782" cy="676933"/>
          </a:xfrm>
          <a:prstGeom prst="rect">
            <a:avLst/>
          </a:prstGeom>
        </p:spPr>
      </p:pic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43A445E-2802-BA81-1B50-43405F9C1074}"/>
              </a:ext>
            </a:extLst>
          </p:cNvPr>
          <p:cNvCxnSpPr>
            <a:cxnSpLocks/>
          </p:cNvCxnSpPr>
          <p:nvPr/>
        </p:nvCxnSpPr>
        <p:spPr>
          <a:xfrm flipV="1">
            <a:off x="982155" y="1123837"/>
            <a:ext cx="673970" cy="309933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6598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</TotalTime>
  <Words>632</Words>
  <Application>Microsoft Macintosh PowerPoint</Application>
  <PresentationFormat>Экран (16:9)</PresentationFormat>
  <Paragraphs>140</Paragraphs>
  <Slides>41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Source Code Pro</vt:lpstr>
      <vt:lpstr>Arial</vt:lpstr>
      <vt:lpstr>Times New Roman</vt:lpstr>
      <vt:lpstr>Roboto Condensed Light</vt:lpstr>
      <vt:lpstr>PT Sans</vt:lpstr>
      <vt:lpstr>Poppins</vt:lpstr>
      <vt:lpstr>IBM Plex Mono</vt:lpstr>
      <vt:lpstr>Introduction to Coding Workshop by Slidesgo</vt:lpstr>
      <vt:lpstr>Маркетплейс одежды для некрупных компаний</vt:lpstr>
      <vt:lpstr>Немного обо мне</vt:lpstr>
      <vt:lpstr>Проблематика</vt:lpstr>
      <vt:lpstr>Цель моего проекта</vt:lpstr>
      <vt:lpstr> Моя цель как разработчика</vt:lpstr>
      <vt:lpstr>Архитектура проекта</vt:lpstr>
      <vt:lpstr>Архитектура проекта</vt:lpstr>
      <vt:lpstr>Архитектура проекта</vt:lpstr>
      <vt:lpstr>Архитектура проекта</vt:lpstr>
      <vt:lpstr>Архитектура проекта</vt:lpstr>
      <vt:lpstr>Пример алерта</vt:lpstr>
      <vt:lpstr>Архитектура проекта</vt:lpstr>
      <vt:lpstr>Сервис каталога</vt:lpstr>
      <vt:lpstr>Сервис каталога</vt:lpstr>
      <vt:lpstr>Модель данных</vt:lpstr>
      <vt:lpstr>Статистика</vt:lpstr>
      <vt:lpstr>Сервис файлов</vt:lpstr>
      <vt:lpstr>Сервис файлов</vt:lpstr>
      <vt:lpstr>Статистика</vt:lpstr>
      <vt:lpstr>Сервис пользователей</vt:lpstr>
      <vt:lpstr>Сервис пользователей</vt:lpstr>
      <vt:lpstr>Модель данных</vt:lpstr>
      <vt:lpstr>Статистика</vt:lpstr>
      <vt:lpstr>CI/CD</vt:lpstr>
      <vt:lpstr>Метрики</vt:lpstr>
      <vt:lpstr>Презентация PowerPoint</vt:lpstr>
      <vt:lpstr>Демо</vt:lpstr>
      <vt:lpstr>Демо</vt:lpstr>
      <vt:lpstr>Демо</vt:lpstr>
      <vt:lpstr>Демо</vt:lpstr>
      <vt:lpstr>Демо</vt:lpstr>
      <vt:lpstr>Демо</vt:lpstr>
      <vt:lpstr>Демо</vt:lpstr>
      <vt:lpstr>Демо</vt:lpstr>
      <vt:lpstr>Демо</vt:lpstr>
      <vt:lpstr>Демо</vt:lpstr>
      <vt:lpstr>Демо</vt:lpstr>
      <vt:lpstr>Демо</vt:lpstr>
      <vt:lpstr>Демо</vt:lpstr>
      <vt:lpstr>Демо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Маркетплейс одежды для некрупных компаний</dc:title>
  <cp:lastModifiedBy>Фёдор</cp:lastModifiedBy>
  <cp:revision>7</cp:revision>
  <dcterms:modified xsi:type="dcterms:W3CDTF">2024-12-19T07:55:09Z</dcterms:modified>
</cp:coreProperties>
</file>